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Sen" panose="02020500000000000000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Vt5lQZ9KGM4zeumFjWaxdfGJY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在臺灣，德國被視為轉型正義成果豐碩的國家，但事實上，德國在推動轉型正義的過程中，也有許多缺憾與不足。</a:t>
            </a: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相對於中央政府，許多地方的、民間的、社區的藝術家，同樣投身在記憶活動內，舉如藝術家鈞特，丹姆尼科發起〈絆腳石〉計畫，藉由在人行道磚石鋪面設置黃銅片，其上刻載碑文、歷史、受難者姓名，作為記憶歷史的方式，讓每一位經過的行人，都能注意到歷史及其紀念意義。這樣的行動是去中心化的、地區主動性的、因地制宜的，嘗試將紀念活動變得不在專屬於特定政府或單位。不過要強調的是，在公共空間設置碑文，與公權力脫不了關係。藝術家鈞特，丹姆尼科要執行這項計畫，獲得了公部門加速審查立碑許可，以及各地區協會、家族與基金會的協助，才得以在德國各地開花結果。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0c033c6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" name="Google Shape;62;g240c033c6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1404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1693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8971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>
  <p:cSld name="1_標題投影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4617815" y="2472303"/>
            <a:ext cx="69297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35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>
  <p:cSld name="1_標題及物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2351314" y="2766218"/>
            <a:ext cx="7726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944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自訂版面配置">
  <p:cSld name="4_自訂版面配置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1976846" y="365126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931863" y="1349375"/>
            <a:ext cx="10421937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340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訂版面配置">
  <p:cSld name="2_自訂版面配置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1497865" y="365126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931863" y="1349375"/>
            <a:ext cx="10421937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657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訂版面配置">
  <p:cSld name="3_自訂版面配置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1976846" y="365126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931863" y="1349376"/>
            <a:ext cx="10421937" cy="481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91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自訂版面配置">
  <p:cSld name="5_自訂版面配置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1506584" y="365126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931863" y="1349375"/>
            <a:ext cx="10421937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809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自訂版面配置">
  <p:cSld name="6_自訂版面配置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24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3049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3063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7510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5195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5105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6672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4559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1153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9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title"/>
          </p:nvPr>
        </p:nvSpPr>
        <p:spPr>
          <a:xfrm>
            <a:off x="4617816" y="2472303"/>
            <a:ext cx="5500220" cy="209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9773"/>
              <a:buNone/>
            </a:pPr>
            <a:r>
              <a:rPr lang="zh-TW" sz="4900" b="1">
                <a:latin typeface="Sen"/>
                <a:ea typeface="Sen"/>
                <a:cs typeface="Sen"/>
                <a:sym typeface="Sen"/>
              </a:rPr>
              <a:t>轉型正義、地方記憶與我們能做的事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TW" sz="3600">
                <a:latin typeface="Sen"/>
                <a:ea typeface="Sen"/>
                <a:cs typeface="Sen"/>
                <a:sym typeface="Sen"/>
              </a:rPr>
              <a:t>但是 ⋯⋯ 紀念碑就是轉型正義的終點嗎？</a:t>
            </a:r>
            <a:br>
              <a:rPr lang="zh-TW" sz="3600">
                <a:latin typeface="Sen"/>
                <a:ea typeface="Sen"/>
                <a:cs typeface="Sen"/>
                <a:sym typeface="Sen"/>
              </a:rPr>
            </a:br>
            <a:r>
              <a:rPr lang="zh-TW" sz="3600">
                <a:latin typeface="Sen"/>
                <a:ea typeface="Sen"/>
                <a:cs typeface="Sen"/>
                <a:sym typeface="Sen"/>
              </a:rPr>
              <a:t>我們對於紀念方式有什麼期待？</a:t>
            </a:r>
            <a:br>
              <a:rPr lang="zh-TW" sz="3600">
                <a:latin typeface="Sen"/>
                <a:ea typeface="Sen"/>
                <a:cs typeface="Sen"/>
                <a:sym typeface="Sen"/>
              </a:rPr>
            </a:br>
            <a:r>
              <a:rPr lang="zh-TW" sz="3600">
                <a:latin typeface="Sen"/>
                <a:ea typeface="Sen"/>
                <a:cs typeface="Sen"/>
                <a:sym typeface="Sen"/>
              </a:rPr>
              <a:t>我們該如何面對社會逐漸遺忘歷史記憶的現象？</a:t>
            </a:r>
            <a:r>
              <a:rPr lang="zh-TW" sz="3200">
                <a:latin typeface="Sen"/>
                <a:ea typeface="Sen"/>
                <a:cs typeface="Sen"/>
                <a:sym typeface="Sen"/>
              </a:rPr>
              <a:t/>
            </a:r>
            <a:br>
              <a:rPr lang="zh-TW" sz="3200">
                <a:latin typeface="Sen"/>
                <a:ea typeface="Sen"/>
                <a:cs typeface="Sen"/>
                <a:sym typeface="Sen"/>
              </a:rPr>
            </a:br>
            <a:r>
              <a:rPr lang="zh-TW" sz="2400">
                <a:latin typeface="Sen"/>
                <a:ea typeface="Sen"/>
                <a:cs typeface="Sen"/>
                <a:sym typeface="Sen"/>
              </a:rPr>
              <a:t/>
            </a:r>
            <a:br>
              <a:rPr lang="zh-TW" sz="2400">
                <a:latin typeface="Sen"/>
                <a:ea typeface="Sen"/>
                <a:cs typeface="Sen"/>
                <a:sym typeface="Sen"/>
              </a:rPr>
            </a:br>
            <a:endParaRPr sz="2400"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1976846" y="563907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b="1">
                <a:latin typeface="Sen"/>
                <a:ea typeface="Sen"/>
                <a:cs typeface="Sen"/>
                <a:sym typeface="Sen"/>
              </a:rPr>
              <a:t>「資優生」德國給我們的提醒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375273" y="1627669"/>
            <a:ext cx="10421937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東德三大紀念場館未釐清歷史事件的前因後果與歷程，僅強調加害者與受難者角色，導致被紀念對象僅有模糊身影。</a:t>
            </a:r>
            <a:endParaRPr/>
          </a:p>
          <a:p>
            <a:pPr marL="6350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>
              <a:latin typeface="Sen"/>
              <a:ea typeface="Sen"/>
              <a:cs typeface="Sen"/>
              <a:sym typeface="Sen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西德選擇性記憶的缺憾之處：西德的紀念活動，均是建立在「紅色暴政」的對立面，為顯現西方陣營的「自由」面貌所用。</a:t>
            </a:r>
            <a:endParaRPr>
              <a:latin typeface="Sen"/>
              <a:ea typeface="Sen"/>
              <a:cs typeface="Sen"/>
              <a:sym typeface="Sen"/>
            </a:endParaRPr>
          </a:p>
          <a:p>
            <a:pPr marL="6350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>
              <a:latin typeface="Sen"/>
              <a:ea typeface="Sen"/>
              <a:cs typeface="Sen"/>
              <a:sym typeface="Sen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僅僅舉行紀念活動，而不去研究紀念對象的歷史真相，當紀念對象的面孔依舊模糊時，民眾難以體悟甚至共感自己為什麼要去紀念、記憶，反而會以「政治鬥爭、服務政治」來理解紀念</a:t>
            </a:r>
            <a:endParaRPr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931863" y="1140377"/>
            <a:ext cx="9376954" cy="120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 </a:t>
            </a:r>
            <a:r>
              <a:rPr lang="zh-TW" sz="5400" b="1">
                <a:latin typeface="Sen"/>
                <a:ea typeface="Sen"/>
                <a:cs typeface="Sen"/>
                <a:sym typeface="Sen"/>
              </a:rPr>
              <a:t>中場討論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931863" y="2542070"/>
            <a:ext cx="10421937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 sz="3600">
                <a:latin typeface="Sen"/>
                <a:ea typeface="Sen"/>
                <a:cs typeface="Sen"/>
                <a:sym typeface="Sen"/>
              </a:rPr>
              <a:t>你如何看待過去這段歷史？</a:t>
            </a:r>
            <a:endParaRPr sz="3600">
              <a:latin typeface="Sen"/>
              <a:ea typeface="Sen"/>
              <a:cs typeface="Sen"/>
              <a:sym typeface="Se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 sz="3600">
                <a:latin typeface="Sen"/>
                <a:ea typeface="Sen"/>
                <a:cs typeface="Sen"/>
                <a:sym typeface="Sen"/>
              </a:rPr>
              <a:t>政府是否該為這段歷史負責？又該如何負責？</a:t>
            </a:r>
            <a:endParaRPr sz="3600">
              <a:latin typeface="Sen"/>
              <a:ea typeface="Sen"/>
              <a:cs typeface="Sen"/>
              <a:sym typeface="Se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 sz="3600">
                <a:latin typeface="Sen"/>
                <a:ea typeface="Sen"/>
                <a:cs typeface="Sen"/>
                <a:sym typeface="Sen"/>
              </a:rPr>
              <a:t>政府該如何面對政治受難者與其家屬？</a:t>
            </a:r>
            <a:endParaRPr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931863" y="1319281"/>
            <a:ext cx="9376954" cy="120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/>
              <a:t> </a:t>
            </a:r>
            <a:r>
              <a:rPr lang="zh-TW" sz="5400" b="1">
                <a:latin typeface="Sen"/>
                <a:ea typeface="Sen"/>
                <a:cs typeface="Sen"/>
                <a:sym typeface="Sen"/>
              </a:rPr>
              <a:t>中場討論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1"/>
          </p:nvPr>
        </p:nvSpPr>
        <p:spPr>
          <a:xfrm>
            <a:off x="931863" y="2820366"/>
            <a:ext cx="10421937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在自己的工作上，可以如何協助推展對過去歷史的記憶與行動？</a:t>
            </a:r>
            <a:endParaRPr>
              <a:latin typeface="Sen"/>
              <a:ea typeface="Sen"/>
              <a:cs typeface="Sen"/>
              <a:sym typeface="Sen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Sen"/>
              <a:ea typeface="Sen"/>
              <a:cs typeface="Sen"/>
              <a:sym typeface="Sen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你認為中央與地方可以如何分工紀念活動或行動？</a:t>
            </a:r>
            <a:endParaRPr>
              <a:latin typeface="Sen"/>
              <a:ea typeface="Sen"/>
              <a:cs typeface="Sen"/>
              <a:sym typeface="Sen"/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931863" y="747849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sz="4000" b="1">
                <a:latin typeface="Sen"/>
                <a:ea typeface="Sen"/>
                <a:cs typeface="Sen"/>
                <a:sym typeface="Sen"/>
              </a:rPr>
              <a:t>什麼是轉型正義？</a:t>
            </a:r>
            <a:endParaRPr sz="4000"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931863" y="1905968"/>
            <a:ext cx="10421937" cy="403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Ruti G. Teitel 《轉型正義：邁向民主時代的法律典範轉移》：</a:t>
            </a:r>
            <a:endParaRPr sz="2400">
              <a:latin typeface="Sen"/>
              <a:ea typeface="Sen"/>
              <a:cs typeface="Sen"/>
              <a:sym typeface="Sen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真相紀念性質的「歷史正義」</a:t>
            </a:r>
            <a:endParaRPr sz="2000">
              <a:latin typeface="Sen"/>
              <a:ea typeface="Sen"/>
              <a:cs typeface="Sen"/>
              <a:sym typeface="Sen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恢復名譽及撫慰受害者的「補償正義」</a:t>
            </a:r>
            <a:endParaRPr sz="2000">
              <a:latin typeface="Sen"/>
              <a:ea typeface="Sen"/>
              <a:cs typeface="Sen"/>
              <a:sym typeface="Sen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對於獨裁政權究責懲罰的「刑事正義」</a:t>
            </a:r>
            <a:endParaRPr sz="2000">
              <a:latin typeface="Sen"/>
              <a:ea typeface="Sen"/>
              <a:cs typeface="Sen"/>
              <a:sym typeface="Sen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公領域清洗及幫兇解職的「行政正義」</a:t>
            </a:r>
            <a:endParaRPr sz="2000">
              <a:latin typeface="Sen"/>
              <a:ea typeface="Sen"/>
              <a:cs typeface="Sen"/>
              <a:sym typeface="Sen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民主鞏固及重建憲政制度的「憲法正義」</a:t>
            </a:r>
            <a:endParaRPr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959742" y="1359039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b="1">
                <a:latin typeface="Sen"/>
                <a:ea typeface="Sen"/>
                <a:cs typeface="Sen"/>
                <a:sym typeface="Sen"/>
              </a:rPr>
              <a:t>地方政府能做的事？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931863" y="2184263"/>
            <a:ext cx="9404833" cy="481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街道命名與更名權利：舉如</a:t>
            </a:r>
            <a:r>
              <a:rPr lang="zh-TW">
                <a:latin typeface="Sen"/>
                <a:ea typeface="Sen"/>
                <a:cs typeface="Sen"/>
                <a:sym typeface="Se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臺</a:t>
            </a:r>
            <a:r>
              <a:rPr lang="zh-TW">
                <a:latin typeface="Sen"/>
                <a:ea typeface="Sen"/>
                <a:cs typeface="Sen"/>
                <a:sym typeface="Sen"/>
              </a:rPr>
              <a:t>中</a:t>
            </a:r>
            <a:r>
              <a:rPr lang="zh-TW">
                <a:latin typeface="Sen"/>
                <a:ea typeface="Sen"/>
                <a:cs typeface="Sen"/>
                <a:sym typeface="Se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臺</a:t>
            </a:r>
            <a:r>
              <a:rPr lang="zh-TW">
                <a:latin typeface="Sen"/>
                <a:ea typeface="Sen"/>
                <a:cs typeface="Sen"/>
                <a:sym typeface="Sen"/>
              </a:rPr>
              <a:t>灣大道更名案、高雄註記圖博街案。</a:t>
            </a:r>
            <a:endParaRPr>
              <a:latin typeface="Sen"/>
              <a:ea typeface="Sen"/>
              <a:cs typeface="Sen"/>
              <a:sym typeface="Se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公共空間威權象徵的轉型：如2006年至2007年間，高雄的中正文化中心更名為高雄文化中心，並拆除該地銅像，清除威權符碼。</a:t>
            </a:r>
            <a:endParaRPr sz="2400"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931863" y="1299404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b="1">
                <a:latin typeface="Sen"/>
                <a:ea typeface="Sen"/>
                <a:cs typeface="Sen"/>
                <a:sym typeface="Sen"/>
              </a:rPr>
              <a:t>法制工具：地方政府自治條例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931863" y="2124628"/>
            <a:ext cx="10421937" cy="401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0810"/>
              <a:buChar char="•"/>
            </a:pPr>
            <a:r>
              <a:rPr lang="zh-TW" sz="3200">
                <a:latin typeface="Sen"/>
                <a:ea typeface="Sen"/>
                <a:cs typeface="Sen"/>
                <a:sym typeface="Sen"/>
              </a:rPr>
              <a:t>藉由「地方政府自治條例」進行立法，以推動保存及記憶。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0810"/>
              <a:buChar char="•"/>
            </a:pPr>
            <a:r>
              <a:rPr lang="zh-TW" sz="3200">
                <a:latin typeface="Sen"/>
                <a:ea typeface="Sen"/>
                <a:cs typeface="Sen"/>
                <a:sym typeface="Sen"/>
              </a:rPr>
              <a:t>舉例來說，臺南為特別規劃歷史街區及記憶，設置有《臺南市歷史街區振興自治條例》，特別就區域範圍內的老屋調查、修建、活化與標示設有規範。以相同邏輯設置法令，各縣市政府應較有彈性空間得以推行記憶方式及活動。 </a:t>
            </a:r>
            <a:endParaRPr sz="3200"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931863" y="1185170"/>
            <a:ext cx="9376954" cy="6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zh-TW" b="1">
                <a:latin typeface="Sen"/>
                <a:ea typeface="Sen"/>
                <a:cs typeface="Sen"/>
                <a:sym typeface="Sen"/>
              </a:rPr>
              <a:t>地方公務員角色至關重要</a:t>
            </a:r>
            <a:endParaRPr b="1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884988" y="2042571"/>
            <a:ext cx="10422000" cy="4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德國例證：使紀念進入日常的絆腳石計畫｜藉由在人行道磚石鋪面設置黃銅片，其上刻載碑文、歷史、受難者姓名，作為記憶歷史的方式，讓每一位經過的行人，都能注意到歷史及其紀念意義。</a:t>
            </a:r>
            <a:endParaRPr>
              <a:latin typeface="Sen"/>
              <a:ea typeface="Sen"/>
              <a:cs typeface="Sen"/>
              <a:sym typeface="Se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在公共空間設置碑文，與公權力高度相關。藝術家鈞特，丹姆尼科執行這項計畫時便有獲得公部門加速審查立碑的許可。</a:t>
            </a:r>
            <a:endParaRPr sz="3200"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1"/>
          </p:nvPr>
        </p:nvSpPr>
        <p:spPr>
          <a:xfrm>
            <a:off x="931863" y="1349375"/>
            <a:ext cx="9951675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地方政府與第一線的公務人員，是理念的實踐者、是政策的溝通者、是方案的執行者。這正是地方政府的能動性所在。</a:t>
            </a:r>
            <a:endParaRPr>
              <a:latin typeface="Sen"/>
              <a:ea typeface="Sen"/>
              <a:cs typeface="Sen"/>
              <a:sym typeface="Sen"/>
            </a:endParaRPr>
          </a:p>
          <a:p>
            <a:pPr marL="6350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latin typeface="Sen"/>
              <a:ea typeface="Sen"/>
              <a:cs typeface="Sen"/>
              <a:sym typeface="Sen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zh-TW">
                <a:latin typeface="Sen"/>
                <a:ea typeface="Sen"/>
                <a:cs typeface="Sen"/>
                <a:sym typeface="Sen"/>
              </a:rPr>
              <a:t>政府與公務體系的功能，是協助挹注資源，或是幫助提升公共面的可執行性，同時藉由法令與程序的民主性，來保持對話的公正性。</a:t>
            </a:r>
            <a:endParaRPr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>
            <a:spLocks noGrp="1"/>
          </p:cNvSpPr>
          <p:nvPr>
            <p:ph type="title"/>
          </p:nvPr>
        </p:nvSpPr>
        <p:spPr>
          <a:xfrm>
            <a:off x="1993505" y="1053548"/>
            <a:ext cx="7726520" cy="25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 sz="2400">
                <a:latin typeface="Sen"/>
                <a:ea typeface="Sen"/>
                <a:cs typeface="Sen"/>
                <a:sym typeface="Sen"/>
              </a:rPr>
              <a:t/>
            </a:r>
            <a:br>
              <a:rPr lang="zh-TW" sz="2400">
                <a:latin typeface="Sen"/>
                <a:ea typeface="Sen"/>
                <a:cs typeface="Sen"/>
                <a:sym typeface="Sen"/>
              </a:rPr>
            </a:br>
            <a:endParaRPr sz="2400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518991" y="3637723"/>
            <a:ext cx="7030278" cy="280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963" y="322137"/>
            <a:ext cx="4560075" cy="621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033c65b_0_0"/>
          <p:cNvSpPr txBox="1">
            <a:spLocks noGrp="1"/>
          </p:cNvSpPr>
          <p:nvPr>
            <p:ph type="title"/>
          </p:nvPr>
        </p:nvSpPr>
        <p:spPr>
          <a:xfrm>
            <a:off x="2471155" y="1292373"/>
            <a:ext cx="7726500" cy="2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 sz="2400">
                <a:latin typeface="Sen"/>
                <a:ea typeface="Sen"/>
                <a:cs typeface="Sen"/>
                <a:sym typeface="Sen"/>
              </a:rPr>
              <a:t>蔡金寶女士的父親蔡棘從事營造工程，工作並不固定，家住高雄火車站附近。1947年3月5日雖已戒嚴，父親為了生計，仍搭乘老闆座車上工，當車輛行駛至火車站附近陸橋時，遭到軍人持槍射擊身亡，屍體被載至市政府後下落不明。</a:t>
            </a:r>
            <a:br>
              <a:rPr lang="zh-TW" sz="2400">
                <a:latin typeface="Sen"/>
                <a:ea typeface="Sen"/>
                <a:cs typeface="Sen"/>
                <a:sym typeface="Sen"/>
              </a:rPr>
            </a:br>
            <a:endParaRPr sz="2400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65" name="Google Shape;65;g240c033c65b_0_0"/>
          <p:cNvSpPr/>
          <p:nvPr/>
        </p:nvSpPr>
        <p:spPr>
          <a:xfrm>
            <a:off x="4536066" y="3876573"/>
            <a:ext cx="7030200" cy="28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母親於父親死亡後，必須負擔女兒三人生計，累積相當大的壓力，久而久之，開始出現精神恍惚與創傷症候群，會毆打女兒蔡金寶，嚴重時甚至會持刀傷人，後母親被送往療養院治療。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40c033c65b_0_0"/>
          <p:cNvSpPr txBox="1"/>
          <p:nvPr/>
        </p:nvSpPr>
        <p:spPr>
          <a:xfrm>
            <a:off x="272550" y="1147002"/>
            <a:ext cx="2634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>
                <a:latin typeface="Sen"/>
                <a:ea typeface="Sen"/>
                <a:cs typeface="Sen"/>
                <a:sym typeface="Sen"/>
              </a:rPr>
              <a:t>故事一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2348340" y="2570368"/>
            <a:ext cx="7726500" cy="2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 sz="2400">
                <a:latin typeface="Sen"/>
                <a:ea typeface="Sen"/>
                <a:cs typeface="Sen"/>
                <a:sym typeface="Sen"/>
              </a:rPr>
              <a:t>李天生於日治時期曾參與農民組合，與簡吉、劉啟光多有聯絡。戰後開設茂榮鐵工廠，專責廢鐵回收業，白色恐怖時期雖未直接參加政治活動，卻因為包庇簡吉，而被論處「資匪」罪，家產全數遭到沒收，鐵工廠同樣被迫關閉。李天生出獄後成立大榮製鋼有限公司，關懷獄友就業，並成立「台灣省高雄市天星工業職業學校」，即是如今在美術館區看到的「大榮中學」。</a:t>
            </a:r>
            <a:br>
              <a:rPr lang="zh-TW" sz="2400">
                <a:latin typeface="Sen"/>
                <a:ea typeface="Sen"/>
                <a:cs typeface="Sen"/>
                <a:sym typeface="Sen"/>
              </a:rPr>
            </a:br>
            <a:endParaRPr sz="2400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72" name="Google Shape;72;p20"/>
          <p:cNvSpPr txBox="1"/>
          <p:nvPr/>
        </p:nvSpPr>
        <p:spPr>
          <a:xfrm>
            <a:off x="2348347" y="500300"/>
            <a:ext cx="2667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故事二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2302942" y="1352163"/>
            <a:ext cx="7726500" cy="49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 sz="2400">
                <a:latin typeface="Sen"/>
                <a:ea typeface="Sen"/>
                <a:cs typeface="Sen"/>
                <a:sym typeface="Sen"/>
              </a:rPr>
              <a:t>許昭榮等</a:t>
            </a:r>
            <a:r>
              <a:rPr lang="zh-TW" sz="2400">
                <a:latin typeface="Sen"/>
                <a:ea typeface="Sen"/>
                <a:cs typeface="Sen"/>
                <a:sym typeface="Se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臺</a:t>
            </a:r>
            <a:r>
              <a:rPr lang="zh-TW" sz="2400">
                <a:latin typeface="Sen"/>
                <a:ea typeface="Sen"/>
                <a:cs typeface="Sen"/>
                <a:sym typeface="Sen"/>
              </a:rPr>
              <a:t>籍士兵，在海軍咸陽號驅逐艦上閱讀廖文毅撰寫的《台灣獨立運動十周年》一書，並參與</a:t>
            </a:r>
            <a:r>
              <a:rPr lang="zh-TW" sz="2400">
                <a:latin typeface="Sen"/>
                <a:ea typeface="Sen"/>
                <a:cs typeface="Sen"/>
                <a:sym typeface="Se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臺</a:t>
            </a:r>
            <a:r>
              <a:rPr lang="zh-TW" sz="2400">
                <a:latin typeface="Sen"/>
                <a:ea typeface="Sen"/>
                <a:cs typeface="Sen"/>
                <a:sym typeface="Sen"/>
              </a:rPr>
              <a:t>灣獨立運動討論，後因同案參與者吳榮山逾假未歸，遭軍隊長官搜索衣櫃，因而發現上情。全案於1958年4月遭破獲，相關人等受到嚴厲疲勞招供，後當事人被送往左營軍法處審判，被論處十年有期徒刑。</a:t>
            </a:r>
            <a:br>
              <a:rPr lang="zh-TW" sz="2400">
                <a:latin typeface="Sen"/>
                <a:ea typeface="Sen"/>
                <a:cs typeface="Sen"/>
                <a:sym typeface="Sen"/>
              </a:rPr>
            </a:br>
            <a:endParaRPr sz="2400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78" name="Google Shape;78;p21"/>
          <p:cNvSpPr txBox="1"/>
          <p:nvPr/>
        </p:nvSpPr>
        <p:spPr>
          <a:xfrm>
            <a:off x="2302947" y="722075"/>
            <a:ext cx="2718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故事三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2371192" y="795130"/>
            <a:ext cx="7726520" cy="490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 sz="2400">
                <a:latin typeface="Sen"/>
                <a:ea typeface="Sen"/>
                <a:cs typeface="Sen"/>
                <a:sym typeface="Sen"/>
              </a:rPr>
              <a:t>張旖容在2007年蔣介石總統手稿展覽，意外發現外祖父黃溫恭的遺書，因而申請返還檔案文件。遂查知黃溫恭與省工委高雄市工作委員會的故事與歷程，以及那無法送達的遺書。</a:t>
            </a:r>
            <a:br>
              <a:rPr lang="zh-TW" sz="2400">
                <a:latin typeface="Sen"/>
                <a:ea typeface="Sen"/>
                <a:cs typeface="Sen"/>
                <a:sym typeface="Sen"/>
              </a:rPr>
            </a:br>
            <a:endParaRPr sz="2400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84" name="Google Shape;84;p22"/>
          <p:cNvSpPr txBox="1"/>
          <p:nvPr/>
        </p:nvSpPr>
        <p:spPr>
          <a:xfrm>
            <a:off x="2371204" y="795125"/>
            <a:ext cx="2766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1" i="0" u="none" strike="noStrike" cap="none">
                <a:solidFill>
                  <a:srgbClr val="000000"/>
                </a:solidFill>
                <a:latin typeface="Sen"/>
                <a:ea typeface="Sen"/>
                <a:cs typeface="Sen"/>
                <a:sym typeface="Sen"/>
              </a:rPr>
              <a:t>故事四</a:t>
            </a:r>
            <a:endParaRPr sz="4800" b="1" i="0" u="none" strike="noStrike" cap="non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1973625" y="1172825"/>
            <a:ext cx="8211000" cy="49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 sz="3200" b="1">
                <a:latin typeface="Sen"/>
                <a:ea typeface="Sen"/>
                <a:cs typeface="Sen"/>
                <a:sym typeface="Sen"/>
              </a:rPr>
              <a:t>「他們若完全被歷史埋沒，是極其不公平的事，因他們當時都是社會精英，至少是代表社會正義與清流的一些人。」</a:t>
            </a:r>
            <a:r>
              <a:rPr lang="zh-TW" sz="3200">
                <a:latin typeface="Sen"/>
                <a:ea typeface="Sen"/>
                <a:cs typeface="Sen"/>
                <a:sym typeface="Sen"/>
              </a:rPr>
              <a:t/>
            </a:r>
            <a:br>
              <a:rPr lang="zh-TW" sz="3200">
                <a:latin typeface="Sen"/>
                <a:ea typeface="Sen"/>
                <a:cs typeface="Sen"/>
                <a:sym typeface="Sen"/>
              </a:rPr>
            </a:br>
            <a:r>
              <a:rPr lang="zh-TW" sz="3200">
                <a:latin typeface="Sen"/>
                <a:ea typeface="Sen"/>
                <a:cs typeface="Sen"/>
                <a:sym typeface="Sen"/>
              </a:rPr>
              <a:t/>
            </a:r>
            <a:br>
              <a:rPr lang="zh-TW" sz="3200">
                <a:latin typeface="Sen"/>
                <a:ea typeface="Sen"/>
                <a:cs typeface="Sen"/>
                <a:sym typeface="Sen"/>
              </a:rPr>
            </a:br>
            <a:r>
              <a:rPr lang="zh-TW" sz="3200">
                <a:latin typeface="Sen"/>
                <a:ea typeface="Sen"/>
                <a:cs typeface="Sen"/>
                <a:sym typeface="Sen"/>
              </a:rPr>
              <a:t>—— 陳英泰《回憶 • 見證白色恐怖（上）》 </a:t>
            </a:r>
            <a:r>
              <a:rPr lang="zh-TW" sz="2400">
                <a:latin typeface="Sen"/>
                <a:ea typeface="Sen"/>
                <a:cs typeface="Sen"/>
                <a:sym typeface="Sen"/>
              </a:rPr>
              <a:t/>
            </a:r>
            <a:br>
              <a:rPr lang="zh-TW" sz="2400">
                <a:latin typeface="Sen"/>
                <a:ea typeface="Sen"/>
                <a:cs typeface="Sen"/>
                <a:sym typeface="Sen"/>
              </a:rPr>
            </a:br>
            <a:endParaRPr sz="2400"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2450705" y="1669773"/>
            <a:ext cx="7726520" cy="490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 sz="3600">
                <a:latin typeface="Sen"/>
                <a:ea typeface="Sen"/>
                <a:cs typeface="Sen"/>
                <a:sym typeface="Sen"/>
              </a:rPr>
              <a:t>你生活的地方、縣市，有哪些二二八事件或白色恐怖的紀念碑/場址，或是流傳許久的故事呢？</a:t>
            </a:r>
            <a:r>
              <a:rPr lang="zh-TW" sz="3200">
                <a:latin typeface="Sen"/>
                <a:ea typeface="Sen"/>
                <a:cs typeface="Sen"/>
                <a:sym typeface="Sen"/>
              </a:rPr>
              <a:t/>
            </a:r>
            <a:br>
              <a:rPr lang="zh-TW" sz="3200">
                <a:latin typeface="Sen"/>
                <a:ea typeface="Sen"/>
                <a:cs typeface="Sen"/>
                <a:sym typeface="Sen"/>
              </a:rPr>
            </a:br>
            <a:r>
              <a:rPr lang="zh-TW" sz="2400">
                <a:latin typeface="Sen"/>
                <a:ea typeface="Sen"/>
                <a:cs typeface="Sen"/>
                <a:sym typeface="Sen"/>
              </a:rPr>
              <a:t/>
            </a:r>
            <a:br>
              <a:rPr lang="zh-TW" sz="2400">
                <a:latin typeface="Sen"/>
                <a:ea typeface="Sen"/>
                <a:cs typeface="Sen"/>
                <a:sym typeface="Sen"/>
              </a:rPr>
            </a:br>
            <a:endParaRPr sz="2400"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1311965" y="1490869"/>
            <a:ext cx="9580877" cy="490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 sz="3200">
                <a:solidFill>
                  <a:srgbClr val="FF0000"/>
                </a:solidFill>
                <a:latin typeface="Sen"/>
                <a:ea typeface="Sen"/>
                <a:cs typeface="Sen"/>
                <a:sym typeface="Sen"/>
              </a:rPr>
              <a:t>本頁由講師依據講授地點，羅列該地紀念碑物、場址</a:t>
            </a:r>
            <a:endParaRPr sz="3200">
              <a:solidFill>
                <a:srgbClr val="FF0000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 sz="3200">
                <a:solidFill>
                  <a:srgbClr val="FF0000"/>
                </a:solidFill>
                <a:latin typeface="Sen"/>
                <a:ea typeface="Sen"/>
                <a:cs typeface="Sen"/>
                <a:sym typeface="Sen"/>
              </a:rPr>
              <a:t>或是相關故事</a:t>
            </a:r>
            <a:r>
              <a:rPr lang="zh-TW" sz="3200">
                <a:latin typeface="Sen"/>
                <a:ea typeface="Sen"/>
                <a:cs typeface="Sen"/>
                <a:sym typeface="Sen"/>
              </a:rPr>
              <a:t/>
            </a:r>
            <a:br>
              <a:rPr lang="zh-TW" sz="3200">
                <a:latin typeface="Sen"/>
                <a:ea typeface="Sen"/>
                <a:cs typeface="Sen"/>
                <a:sym typeface="Sen"/>
              </a:rPr>
            </a:br>
            <a:r>
              <a:rPr lang="zh-TW" sz="2400">
                <a:latin typeface="Sen"/>
                <a:ea typeface="Sen"/>
                <a:cs typeface="Sen"/>
                <a:sym typeface="Sen"/>
              </a:rPr>
              <a:t/>
            </a:r>
            <a:br>
              <a:rPr lang="zh-TW" sz="2400">
                <a:latin typeface="Sen"/>
                <a:ea typeface="Sen"/>
                <a:cs typeface="Sen"/>
                <a:sym typeface="Sen"/>
              </a:rPr>
            </a:br>
            <a:endParaRPr sz="2400"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1307</Words>
  <Application>Microsoft Office PowerPoint</Application>
  <PresentationFormat>寬螢幕</PresentationFormat>
  <Paragraphs>51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Sen</vt:lpstr>
      <vt:lpstr>新細明體</vt:lpstr>
      <vt:lpstr>Arial</vt:lpstr>
      <vt:lpstr>Calibri</vt:lpstr>
      <vt:lpstr>Calibri Light</vt:lpstr>
      <vt:lpstr>Office 佈景主題</vt:lpstr>
      <vt:lpstr>轉型正義、地方記憶與我們能做的事</vt:lpstr>
      <vt:lpstr> </vt:lpstr>
      <vt:lpstr>蔡金寶女士的父親蔡棘從事營造工程，工作並不固定，家住高雄火車站附近。1947年3月5日雖已戒嚴，父親為了生計，仍搭乘老闆座車上工，當車輛行駛至火車站附近陸橋時，遭到軍人持槍射擊身亡，屍體被載至市政府後下落不明。 </vt:lpstr>
      <vt:lpstr>李天生於日治時期曾參與農民組合，與簡吉、劉啟光多有聯絡。戰後開設茂榮鐵工廠，專責廢鐵回收業，白色恐怖時期雖未直接參加政治活動，卻因為包庇簡吉，而被論處「資匪」罪，家產全數遭到沒收，鐵工廠同樣被迫關閉。李天生出獄後成立大榮製鋼有限公司，關懷獄友就業，並成立「台灣省高雄市天星工業職業學校」，即是如今在美術館區看到的「大榮中學」。 </vt:lpstr>
      <vt:lpstr>許昭榮等臺籍士兵，在海軍咸陽號驅逐艦上閱讀廖文毅撰寫的《台灣獨立運動十周年》一書，並參與臺灣獨立運動討論，後因同案參與者吳榮山逾假未歸，遭軍隊長官搜索衣櫃，因而發現上情。全案於1958年4月遭破獲，相關人等受到嚴厲疲勞招供，後當事人被送往左營軍法處審判，被論處十年有期徒刑。 </vt:lpstr>
      <vt:lpstr>張旖容在2007年蔣介石總統手稿展覽，意外發現外祖父黃溫恭的遺書，因而申請返還檔案文件。遂查知黃溫恭與省工委高雄市工作委員會的故事與歷程，以及那無法送達的遺書。 </vt:lpstr>
      <vt:lpstr>「他們若完全被歷史埋沒，是極其不公平的事，因他們當時都是社會精英，至少是代表社會正義與清流的一些人。」  —— 陳英泰《回憶 • 見證白色恐怖（上）》  </vt:lpstr>
      <vt:lpstr>你生活的地方、縣市，有哪些二二八事件或白色恐怖的紀念碑/場址，或是流傳許久的故事呢？  </vt:lpstr>
      <vt:lpstr>本頁由講師依據講授地點，羅列該地紀念碑物、場址 或是相關故事  </vt:lpstr>
      <vt:lpstr>PowerPoint 簡報</vt:lpstr>
      <vt:lpstr>「資優生」德國給我們的提醒</vt:lpstr>
      <vt:lpstr> 中場討論</vt:lpstr>
      <vt:lpstr> 中場討論</vt:lpstr>
      <vt:lpstr>什麼是轉型正義？</vt:lpstr>
      <vt:lpstr>地方政府能做的事？</vt:lpstr>
      <vt:lpstr>法制工具：地方政府自治條例</vt:lpstr>
      <vt:lpstr>地方公務員角色至關重要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轉型正義、地方記憶與我們能做的事</dc:title>
  <dc:creator>王筱涵</dc:creator>
  <cp:lastModifiedBy>楊蒨婷</cp:lastModifiedBy>
  <cp:revision>1</cp:revision>
  <dcterms:created xsi:type="dcterms:W3CDTF">2022-12-01T03:41:26Z</dcterms:created>
  <dcterms:modified xsi:type="dcterms:W3CDTF">2024-12-04T09:12:09Z</dcterms:modified>
</cp:coreProperties>
</file>