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Sen" panose="02020500000000000000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4zWm/umpTeX1dclvHT9FjxbHw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引導句：為維護社會治安，警察任務多少涉及跟監、監聽與搜索等強制處分，過去業務跟現在業務差別何？</a:t>
            </a: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" name="Google Shape;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" name="Google Shape;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6200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9183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756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>
  <p:cSld name="1_標題投影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4617815" y="2472303"/>
            <a:ext cx="69297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65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">
  <p:cSld name="自訂版面配置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1976846" y="365126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931863" y="1349375"/>
            <a:ext cx="10421937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163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訂版面配置">
  <p:cSld name="3_自訂版面配置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1976846" y="365126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931863" y="1349376"/>
            <a:ext cx="10421937" cy="481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923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訂版面配置">
  <p:cSld name="2_自訂版面配置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1497865" y="365126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931863" y="1349375"/>
            <a:ext cx="10421937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08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5717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13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0559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7116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9057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5252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9176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5080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98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title"/>
          </p:nvPr>
        </p:nvSpPr>
        <p:spPr>
          <a:xfrm>
            <a:off x="4617815" y="2233763"/>
            <a:ext cx="6929751" cy="275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 b="1" dirty="0">
                <a:latin typeface="Sen"/>
                <a:ea typeface="Sen"/>
                <a:cs typeface="Sen"/>
                <a:sym typeface="Sen"/>
              </a:rPr>
              <a:t>情治監控的兩難困境——國家權力的「紅線」何在？</a:t>
            </a:r>
            <a:endParaRPr b="1" dirty="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931863" y="839924"/>
            <a:ext cx="93771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sz="4400" b="1">
                <a:latin typeface="Sen"/>
                <a:ea typeface="Sen"/>
                <a:cs typeface="Sen"/>
                <a:sym typeface="Sen"/>
              </a:rPr>
              <a:t>分組討論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931863" y="1881325"/>
            <a:ext cx="10421937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小陳是位政治犯，曾因爲主張</a:t>
            </a:r>
            <a:r>
              <a:rPr lang="zh-TW">
                <a:latin typeface="Sen"/>
                <a:ea typeface="Sen"/>
                <a:cs typeface="Sen"/>
                <a:sym typeface="Se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臺</a:t>
            </a:r>
            <a:r>
              <a:rPr lang="zh-TW">
                <a:latin typeface="Sen"/>
                <a:ea typeface="Sen"/>
                <a:cs typeface="Sen"/>
                <a:sym typeface="Sen"/>
              </a:rPr>
              <a:t>灣獨立而入獄，平時住在雲林，即將計畫參與農民運動，向政府請願保障農民生計及農業。他平時關注社會議題，也常常與海外黑名單的朋友小明有書信往來，討論</a:t>
            </a:r>
            <a:r>
              <a:rPr lang="zh-TW">
                <a:latin typeface="Sen"/>
                <a:ea typeface="Sen"/>
                <a:cs typeface="Sen"/>
                <a:sym typeface="Se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臺</a:t>
            </a:r>
            <a:r>
              <a:rPr lang="zh-TW">
                <a:latin typeface="Sen"/>
                <a:ea typeface="Sen"/>
                <a:cs typeface="Sen"/>
                <a:sym typeface="Sen"/>
              </a:rPr>
              <a:t>獨的可能性，小明在書信內常常談及歐美各地的風景，偶爾也提到外國抗爭行動的手法。這次小陳參與運動，多次與在地農民進行商議，計畫駕駛一台裝滿蔬菜的發財車，到立法院前表達改革訴求。</a:t>
            </a:r>
            <a:endParaRPr sz="3600">
              <a:latin typeface="Sen"/>
              <a:ea typeface="Sen"/>
              <a:cs typeface="Sen"/>
              <a:sym typeface="Se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931863" y="747849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sz="4400" b="1">
                <a:latin typeface="Sen"/>
                <a:ea typeface="Sen"/>
                <a:cs typeface="Sen"/>
                <a:sym typeface="Sen"/>
              </a:rPr>
              <a:t>分組討論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931863" y="1543394"/>
            <a:ext cx="10421937" cy="531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114300" lvl="0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84705"/>
              <a:buNone/>
            </a:pPr>
            <a:r>
              <a:rPr lang="zh-TW" sz="3400">
                <a:latin typeface="Sen"/>
                <a:ea typeface="Sen"/>
                <a:cs typeface="Sen"/>
                <a:sym typeface="Sen"/>
              </a:rPr>
              <a:t>警政署上級為避免農民運動引發街頭暴亂，要求雲林在地管區，要針對小陳，徹查政治思想、日常作為、安全風險，同時徹查有無不法事證，並在農運前逐級彙報給警政署，以事先防止可能的暴亂。</a:t>
            </a:r>
            <a:endParaRPr/>
          </a:p>
          <a:p>
            <a:pPr marL="114300" lvl="0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84705"/>
              <a:buNone/>
            </a:pPr>
            <a:r>
              <a:rPr lang="zh-TW" sz="3400">
                <a:latin typeface="Sen"/>
                <a:ea typeface="Sen"/>
                <a:cs typeface="Sen"/>
                <a:sym typeface="Sen"/>
              </a:rPr>
              <a:t/>
            </a:r>
            <a:br>
              <a:rPr lang="zh-TW" sz="3400">
                <a:latin typeface="Sen"/>
                <a:ea typeface="Sen"/>
                <a:cs typeface="Sen"/>
                <a:sym typeface="Sen"/>
              </a:rPr>
            </a:br>
            <a:r>
              <a:rPr lang="zh-TW" sz="3400">
                <a:latin typeface="Sen"/>
                <a:ea typeface="Sen"/>
                <a:cs typeface="Sen"/>
                <a:sym typeface="Sen"/>
              </a:rPr>
              <a:t>於是，你們擬定了幾個方針，以執行上級的命令。首先，你們與小陳的鄰居「小明」進行聯繫，願意給付每月5000元為報酬，請小明隨時回報小陳所有生活動向；再者，你們也派遣員警，以三班方式輪流監視小陳，看小陳是否有與不法份子有聯絡或互動；最後，藉由上述資訊，你們循線發現小陳與在地農民似乎確實是要駕駛發財車衝撞立法院，於是你們搶先闖進小陳的書房，搜索並扣得小陳與在地農民共同的犯罪計畫，連同小陳與海外黑名單間的書信，並將小陳移送違反《懲治叛亂條例》叛亂罪。</a:t>
            </a:r>
            <a:endParaRPr sz="360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931863" y="747849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sz="4400" b="1">
                <a:latin typeface="Sen"/>
                <a:ea typeface="Sen"/>
                <a:cs typeface="Sen"/>
                <a:sym typeface="Sen"/>
              </a:rPr>
              <a:t>分組討論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1"/>
          </p:nvPr>
        </p:nvSpPr>
        <p:spPr>
          <a:xfrm>
            <a:off x="931863" y="1543394"/>
            <a:ext cx="10421937" cy="531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●"/>
            </a:pPr>
            <a:r>
              <a:rPr lang="zh-TW" sz="2600">
                <a:latin typeface="Sen"/>
                <a:ea typeface="Sen"/>
                <a:cs typeface="Sen"/>
                <a:sym typeface="Sen"/>
              </a:rPr>
              <a:t>警政署上級的命令，哪項內容有違反現代法治體系的疑慮？這與現代的社會保防措施有何差異？</a:t>
            </a:r>
            <a:endParaRPr sz="2600">
              <a:latin typeface="Sen"/>
              <a:ea typeface="Sen"/>
              <a:cs typeface="Sen"/>
              <a:sym typeface="Se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●"/>
            </a:pPr>
            <a:r>
              <a:rPr lang="zh-TW" sz="2600">
                <a:latin typeface="Sen"/>
                <a:ea typeface="Sen"/>
                <a:cs typeface="Sen"/>
                <a:sym typeface="Sen"/>
              </a:rPr>
              <a:t>警察委請小明回報所有小陳的活動、三班輪流監視小陳，以上兩項措施，有何違法之處？以現代法治體系來看，要怎麼做才算是合法的？</a:t>
            </a:r>
            <a:endParaRPr sz="2600">
              <a:latin typeface="Sen"/>
              <a:ea typeface="Sen"/>
              <a:cs typeface="Sen"/>
              <a:sym typeface="Se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●"/>
            </a:pPr>
            <a:r>
              <a:rPr lang="zh-TW" sz="2600">
                <a:latin typeface="Sen"/>
                <a:ea typeface="Sen"/>
                <a:cs typeface="Sen"/>
                <a:sym typeface="Sen"/>
              </a:rPr>
              <a:t>警察闖進小陳書房，確實搜索並扣得疑似要暴力闖入立法院的證據，同時另案也查到小陳與海外黑名單的書信。這樣的舉措有何處違法？以現代法治體系來看，這樣做有何問題？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931863" y="1349376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b="1">
                <a:latin typeface="Sen"/>
                <a:ea typeface="Sen"/>
                <a:cs typeface="Sen"/>
                <a:sym typeface="Sen"/>
              </a:rPr>
              <a:t>劃清國家權力的紅線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Sen"/>
              <a:ea typeface="Sen"/>
              <a:cs typeface="Sen"/>
              <a:sym typeface="Se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過往問題：警察職務範圍定義不清、法源依據違憲，沒有任何監督機制。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如今業務：程序經過事前司法保留、事後司法審查，有明確法律規範授權目的，符合比例原則。</a:t>
            </a:r>
            <a:endParaRPr/>
          </a:p>
          <a:p>
            <a:pPr marL="1143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b="1" u="sng">
                <a:latin typeface="Sen"/>
                <a:ea typeface="Sen"/>
                <a:cs typeface="Sen"/>
                <a:sym typeface="Sen"/>
              </a:rPr>
              <a:t>▲ 瞭解過去的錯誤，使我們知道如今行動「紅線」在哪裡。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3721494" y="963425"/>
            <a:ext cx="47490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b="1">
                <a:latin typeface="Sen"/>
                <a:ea typeface="Sen"/>
                <a:cs typeface="Sen"/>
                <a:sym typeface="Sen"/>
              </a:rPr>
              <a:t>轉型正義在做什麼？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931863" y="1428624"/>
            <a:ext cx="10421937" cy="481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促使現在的人反思國家權力的紅線，是轉型正義的意義之一，轉型正義並非清算所有警政及情治機關人員。</a:t>
            </a:r>
            <a:endParaRPr>
              <a:latin typeface="Sen"/>
              <a:ea typeface="Sen"/>
              <a:cs typeface="Sen"/>
              <a:sym typeface="Se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加害者與被害者定義相當困難，我們對於軍警特等國家機關也所知甚少，期待未來能瞭解更多學長、學姊的故事。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藉由過往作為的反省，同時得以深化社會對於國家機關的信任與支持。</a:t>
            </a:r>
            <a:endParaRPr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885025" y="1343324"/>
            <a:ext cx="10422000" cy="4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3200">
                <a:latin typeface="Sen"/>
                <a:ea typeface="Sen"/>
                <a:cs typeface="Sen"/>
                <a:sym typeface="Sen"/>
              </a:rPr>
              <a:t>轉型正義不是洪水猛獸，而是在釐清歷史傷痛，從而獲得和解契機。</a:t>
            </a:r>
            <a:r>
              <a:rPr lang="zh-TW" sz="3200">
                <a:latin typeface="Times New Roman"/>
                <a:ea typeface="Times New Roman"/>
                <a:cs typeface="Times New Roman"/>
                <a:sym typeface="Times New Roman"/>
              </a:rPr>
              <a:t>若是不釐清責任，也將會使得不應承擔責任的人，不必要的背負誤解。</a:t>
            </a:r>
            <a:endParaRPr sz="3200"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3200">
                <a:latin typeface="Sen"/>
                <a:ea typeface="Sen"/>
                <a:cs typeface="Sen"/>
                <a:sym typeface="Sen"/>
              </a:rPr>
              <a:t>期待更多人投注於歷史挖掘，找尋就在你我身邊的歷史故事。</a:t>
            </a:r>
            <a:endParaRPr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3924916" y="1048612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sz="4000">
                <a:latin typeface="Sen"/>
                <a:ea typeface="Sen"/>
                <a:cs typeface="Sen"/>
                <a:sym typeface="Sen"/>
              </a:rPr>
              <a:t>故事：陳三興案</a:t>
            </a:r>
            <a:endParaRPr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2400">
                <a:latin typeface="Sen"/>
                <a:ea typeface="Sen"/>
                <a:cs typeface="Sen"/>
                <a:sym typeface="Sen"/>
              </a:rPr>
              <a:t>陳三興曾與雄中同學組織「學進會」（後更名為「台灣民主同盟」）。</a:t>
            </a:r>
            <a:endParaRPr sz="2400">
              <a:latin typeface="Sen"/>
              <a:ea typeface="Sen"/>
              <a:cs typeface="Sen"/>
              <a:sym typeface="Se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2400">
                <a:latin typeface="Sen"/>
                <a:ea typeface="Sen"/>
                <a:cs typeface="Sen"/>
                <a:sym typeface="Sen"/>
              </a:rPr>
              <a:t>自1962年5月8日起，組織成員分批遭到逮捕，其中當事者包含施明德、陳三興等人，陳三興被判處無期徒刑，並於1977年釋放出獄，然即使出獄獲釋，陳三興仍然受到長時間的國家監控。</a:t>
            </a:r>
            <a:endParaRPr sz="2400">
              <a:latin typeface="Sen"/>
              <a:ea typeface="Sen"/>
              <a:cs typeface="Sen"/>
              <a:sym typeface="Se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2400">
                <a:latin typeface="Sen"/>
                <a:ea typeface="Sen"/>
                <a:cs typeface="Sen"/>
                <a:sym typeface="Sen"/>
              </a:rPr>
              <a:t>1989 年 7 月 1 日起至 1990 年 6 月 30 日的監控報告可見陳三興受到的監控，不僅只是政治活動或涉及社會安全問題，連生活、家庭、思想都被全方面受到監控。</a:t>
            </a:r>
            <a:endParaRPr sz="240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3924916" y="1048612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sz="4000">
                <a:latin typeface="Sen"/>
                <a:ea typeface="Sen"/>
                <a:cs typeface="Sen"/>
                <a:sym typeface="Sen"/>
              </a:rPr>
              <a:t>故事：陳三興案</a:t>
            </a:r>
            <a:endParaRPr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1110768" y="1531111"/>
            <a:ext cx="8868120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2400" dirty="0">
                <a:latin typeface="Sen"/>
                <a:ea typeface="Sen"/>
                <a:cs typeface="Sen"/>
                <a:sym typeface="Sen"/>
              </a:rPr>
              <a:t>依據《臺北市政府警察局社會治安調查工作考核實施要點》(1990)，凡連續兩期不及格者，即應記「申誡」處分，主管也須為單位表現負連帶責任。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2400" dirty="0">
                <a:latin typeface="Sen"/>
                <a:ea typeface="Sen"/>
                <a:cs typeface="Sen"/>
                <a:sym typeface="Sen"/>
              </a:rPr>
              <a:t>為達成及格門檻，則必須繳交足夠數量的社會調查或情資報告，廣泛搜集題材，並以此生產零碎且難以查證的「事實」，可說是警員面對績效壓力的生存策略。</a:t>
            </a:r>
            <a:endParaRPr sz="2400" dirty="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3924916" y="1048612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sz="4000">
                <a:latin typeface="Sen"/>
                <a:ea typeface="Sen"/>
                <a:cs typeface="Sen"/>
                <a:sym typeface="Sen"/>
              </a:rPr>
              <a:t>故事：陳三興案</a:t>
            </a:r>
            <a:endParaRPr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1110768" y="1531111"/>
            <a:ext cx="8868120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對被監控者的生活影響：1973年臺南市警局考管報告指出：基層負責人員往往為逃避協管責任與負擔，暗中請雇主藉故辭退考管份子使其失業；因此考管份子在謀得工作以後，往往會隱匿行蹤不與警察人員見面，後續行方不明。</a:t>
            </a:r>
            <a:r>
              <a:rPr lang="zh-TW" sz="2400"/>
              <a:t/>
            </a:r>
            <a:br>
              <a:rPr lang="zh-TW" sz="2400"/>
            </a:br>
            <a:endParaRPr sz="240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1567968" y="2243898"/>
            <a:ext cx="9027146" cy="481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3200">
                <a:latin typeface="Sen"/>
                <a:ea typeface="Sen"/>
                <a:cs typeface="Sen"/>
                <a:sym typeface="Sen"/>
              </a:rPr>
              <a:t>近年因為轉型正義，社會常常談起情治監控，剛剛也一起看了一個關於情治監控的故事，目前為止，你對威權統治時期的情治監控有什麼想法？</a:t>
            </a:r>
            <a:endParaRPr>
              <a:latin typeface="Sen"/>
              <a:ea typeface="Sen"/>
              <a:cs typeface="Sen"/>
              <a:sym typeface="Se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931863" y="1557822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b="1">
                <a:latin typeface="Sen"/>
                <a:ea typeface="Sen"/>
                <a:cs typeface="Sen"/>
                <a:sym typeface="Sen"/>
              </a:rPr>
              <a:t>情治監控的歷史事實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931863" y="2502314"/>
            <a:ext cx="10421937" cy="407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對象：經過《懲治叛亂條例》與《檢肅匪諜條例》判處徒刑或感化教育的群體（可分為自首份子、登記份子、新生份子、特殊家屬等四類）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負責人員：基層員警、保防組(室)、線民等等。佈建線民的目標為「一里一核心，一鄰二細胞」。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3571194" y="756025"/>
            <a:ext cx="50496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b="1">
                <a:latin typeface="Sen"/>
                <a:ea typeface="Sen"/>
                <a:cs typeface="Sen"/>
                <a:sym typeface="Sen"/>
              </a:rPr>
              <a:t>情治監控的歷史事實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>
            <a:off x="1656150" y="1808350"/>
            <a:ext cx="8879700" cy="4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4285"/>
              <a:buFont typeface="Sen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監控手段：依1953年《戡亂時期預防匪諜再犯管教辦法》、1954年《臺灣省戡亂時期預防匪諜再犯管教辦法施行細則》，名為「管教」，實質內容則為「監視」。</a:t>
            </a:r>
            <a:endParaRPr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50">
              <a:latin typeface="Sen"/>
              <a:ea typeface="Sen"/>
              <a:cs typeface="Sen"/>
              <a:sym typeface="Sen"/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4285"/>
              <a:buFont typeface="Sen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嚴密掌握對象居住遷徙、行動、言論，除訪查行蹤與戶口外，也會安插管區與線民，做成大量監控檔案與社會情報蒐集報告，偶爾也必須要反向進行政治動員與勸喻教化的工作。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931863" y="1557822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b="1">
                <a:latin typeface="Sen"/>
                <a:ea typeface="Sen"/>
                <a:cs typeface="Sen"/>
                <a:sym typeface="Sen"/>
              </a:rPr>
              <a:t>內部監控與傷害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>
            <a:off x="931863" y="2502314"/>
            <a:ext cx="10421937" cy="407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警察保防室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執法歷程的痛苦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31863" y="747849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sz="4400" b="1">
                <a:latin typeface="Sen"/>
                <a:ea typeface="Sen"/>
                <a:cs typeface="Sen"/>
                <a:sym typeface="Sen"/>
              </a:rPr>
              <a:t>問題與討論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87" name="Google Shape;87;p5"/>
          <p:cNvSpPr txBox="1">
            <a:spLocks noGrp="1"/>
          </p:cNvSpPr>
          <p:nvPr>
            <p:ph type="body" idx="1"/>
          </p:nvPr>
        </p:nvSpPr>
        <p:spPr>
          <a:xfrm>
            <a:off x="931863" y="1881325"/>
            <a:ext cx="10421937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3600">
                <a:latin typeface="Sen"/>
                <a:ea typeface="Sen"/>
                <a:cs typeface="Sen"/>
                <a:sym typeface="Sen"/>
              </a:rPr>
              <a:t>這些監控措施應該是警員的任務嗎？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3600">
                <a:latin typeface="Sen"/>
                <a:ea typeface="Sen"/>
                <a:cs typeface="Sen"/>
                <a:sym typeface="Sen"/>
              </a:rPr>
              <a:t>這些措施有助於維護社會秩序嗎？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3600">
                <a:latin typeface="Sen"/>
                <a:ea typeface="Sen"/>
                <a:cs typeface="Sen"/>
                <a:sym typeface="Sen"/>
              </a:rPr>
              <a:t>你心中的警察職務應該是什麼模樣？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1256</Words>
  <Application>Microsoft Office PowerPoint</Application>
  <PresentationFormat>寬螢幕</PresentationFormat>
  <Paragraphs>48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新細明體</vt:lpstr>
      <vt:lpstr>Arial</vt:lpstr>
      <vt:lpstr>Times New Roman</vt:lpstr>
      <vt:lpstr>Noto Sans Symbols</vt:lpstr>
      <vt:lpstr>Sen</vt:lpstr>
      <vt:lpstr>Calibri</vt:lpstr>
      <vt:lpstr>Calibri Light</vt:lpstr>
      <vt:lpstr>Office 佈景主題</vt:lpstr>
      <vt:lpstr>情治監控的兩難困境——國家權力的「紅線」何在？</vt:lpstr>
      <vt:lpstr>故事：陳三興案</vt:lpstr>
      <vt:lpstr>故事：陳三興案</vt:lpstr>
      <vt:lpstr>故事：陳三興案</vt:lpstr>
      <vt:lpstr>PowerPoint 簡報</vt:lpstr>
      <vt:lpstr>情治監控的歷史事實</vt:lpstr>
      <vt:lpstr>情治監控的歷史事實</vt:lpstr>
      <vt:lpstr>內部監控與傷害</vt:lpstr>
      <vt:lpstr>問題與討論</vt:lpstr>
      <vt:lpstr>分組討論</vt:lpstr>
      <vt:lpstr>分組討論</vt:lpstr>
      <vt:lpstr>分組討論</vt:lpstr>
      <vt:lpstr>劃清國家權力的紅線</vt:lpstr>
      <vt:lpstr>轉型正義在做什麼？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情治監控的兩難困境——國家權力的「紅線」何在？</dc:title>
  <dc:creator>王筱涵</dc:creator>
  <cp:lastModifiedBy>楊蒨婷</cp:lastModifiedBy>
  <cp:revision>1</cp:revision>
  <dcterms:created xsi:type="dcterms:W3CDTF">2022-12-01T03:41:26Z</dcterms:created>
  <dcterms:modified xsi:type="dcterms:W3CDTF">2024-12-04T07:52:47Z</dcterms:modified>
</cp:coreProperties>
</file>