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59" r:id="rId4"/>
    <p:sldId id="266" r:id="rId5"/>
    <p:sldId id="262" r:id="rId6"/>
    <p:sldId id="288" r:id="rId7"/>
    <p:sldId id="298" r:id="rId8"/>
    <p:sldId id="294" r:id="rId9"/>
    <p:sldId id="299" r:id="rId10"/>
    <p:sldId id="300" r:id="rId11"/>
    <p:sldId id="289" r:id="rId12"/>
    <p:sldId id="292" r:id="rId13"/>
    <p:sldId id="295" r:id="rId14"/>
    <p:sldId id="281" r:id="rId15"/>
    <p:sldId id="283" r:id="rId16"/>
    <p:sldId id="277" r:id="rId17"/>
    <p:sldId id="286" r:id="rId18"/>
    <p:sldId id="278" r:id="rId19"/>
  </p:sldIdLst>
  <p:sldSz cx="12192000" cy="6858000"/>
  <p:notesSz cx="6858000" cy="9144000"/>
  <p:embeddedFontLst>
    <p:embeddedFont>
      <p:font typeface="Arial Unicode MS" panose="020B0604020202020204" pitchFamily="34" charset="-120"/>
      <p:regular r:id="rId22"/>
    </p:embeddedFont>
    <p:embeddedFont>
      <p:font typeface="標楷體" panose="03000509000000000000" pitchFamily="65" charset="-120"/>
      <p:regular r:id="rId23"/>
    </p:embeddedFont>
    <p:embeddedFont>
      <p:font typeface="Tw Cen MT" panose="020B0602020104020603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Segoe UI Black" panose="020B0A02040204020203" pitchFamily="34" charset="0"/>
      <p:bold r:id="rId32"/>
      <p:boldItalic r:id="rId33"/>
    </p:embeddedFont>
    <p:embeddedFont>
      <p:font typeface="微軟正黑體" panose="020B0604030504040204" pitchFamily="34" charset="-120"/>
      <p:regular r:id="rId34"/>
      <p:bold r:id="rId35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7E8E1"/>
    <a:srgbClr val="F8F8F8"/>
    <a:srgbClr val="D2A000"/>
    <a:srgbClr val="C24F2F"/>
    <a:srgbClr val="C95D3F"/>
    <a:srgbClr val="BE4F2C"/>
    <a:srgbClr val="C8532E"/>
    <a:srgbClr val="D05934"/>
    <a:srgbClr val="D26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213" autoAdjust="0"/>
  </p:normalViewPr>
  <p:slideViewPr>
    <p:cSldViewPr snapToGrid="0">
      <p:cViewPr varScale="1">
        <p:scale>
          <a:sx n="71" d="100"/>
          <a:sy n="71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3DA65-28B5-4938-BC68-CA9D9C609B8E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169FD-6FFC-4AF3-A809-62369D6DA1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491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CA3C-5DB4-4D3B-B0FA-F05648DDDDF2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47E7-EA4E-4AA8-911F-3B136513B0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4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894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924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兒童也有隱私，兒童權利公約明訂未成年者也是享有隱私，尤其在名譽與榮譽方面，有其需特別注重之處。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依照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兒童及少年福利與權益保障法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及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少年事件處理法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亦有明訂，即使事涉少年事件與刑法，亦要確保未成年當事人的隱私。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教師如要深入教學，可讓同學分組探究我國相關青少年的法律，有哪些保障青少年隱私的規定。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672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600" dirty="0" smtClean="0"/>
              <a:t>這一頁的學習內容，要讓學生知道雖然每個人都有其所想要保有的隱私，但在另一方面，雖然顧及了隱私，卻也多少會造成一些犧牲，這是「機會成本」的概念，這導致「隱私」是一個值得個人去思考與評估，看要保有到哪個地步。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zh-TW" altLang="en-US" sz="1600" dirty="0" smtClean="0"/>
              <a:t>本頁先顯示幾個情境，由學生推想因保全隱私，但卻付出其他代價。本題動畫所顯示的答案僅是舉例，並非標準答案。</a:t>
            </a:r>
            <a:endParaRPr lang="en-US" altLang="zh-TW" sz="1600" dirty="0" smtClean="0"/>
          </a:p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204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598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這樣的難題，須要思考與評估，並得出所持的立場。</a:t>
            </a:r>
            <a:endParaRPr lang="en-US" altLang="zh-TW" dirty="0" smtClean="0"/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本頁的活動與前兩頁有所不同。前兩頁討論的是個人如果選擇注重隱私，也可能因此必須付出其他不利的代價，於是，前頁的教學著重個人保障隱私與否的評估。而本頁的重心在於瞭解權利間有所衝突（例如為保全財物的考量與個人隱私的考量，兩種考量產生權利的衝突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這樣的衝突，宜透過民主審議的過程來獲取共識。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這頁的例子可歸類為觀察的隱私。對有些人來說，若看重在安全與舉證的需要，被監看錄影似乎是可接受的；但亦有些人覺得被觀察與紀錄是很不自在的，有些人覺得沒必要被監看。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為帶領討論本處所舉的案例，教師可有一些鷹架的提問：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設置監視器必然有其考量，同學覺得本題設置監視器的目的是什麼呢？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同學覺得設置監視器的安排是否合情合理？（是不是一定要用監視器才能解決問題？其他的方案有比設置監視器更有效、更便利嗎？）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損失一些隱私，換取財物安全，現場有多少同學同意？有多少同學反對？同學能說出同意或反對的理由嗎？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提醒老師</a:t>
            </a:r>
            <a:r>
              <a:rPr lang="en-US" altLang="zh-TW" dirty="0" smtClean="0"/>
              <a:t>(</a:t>
            </a:r>
            <a:r>
              <a:rPr lang="zh-TW" altLang="en-US" dirty="0" smtClean="0"/>
              <a:t>目的：為培養學生判斷力</a:t>
            </a:r>
            <a:r>
              <a:rPr lang="en-US" altLang="zh-TW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</a:t>
            </a:r>
            <a:r>
              <a:rPr lang="zh-TW" altLang="en-US" dirty="0" smtClean="0"/>
              <a:t>、先聆聽學生的答案，重點是學生能講出這個答案背後的理由。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、老師用提問引導學生思考尚未思考到的面向，而不是直接提供老師認為對的答案。師生也要避免預設本項學習活動有預設立場而試圖「答對」。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zh-TW" altLang="en-US" dirty="0" smtClean="0"/>
              <a:t>、本題所提基於安全或管控而採的措施，可以置換為政府</a:t>
            </a:r>
            <a:r>
              <a:rPr lang="zh-TW" altLang="en-US" b="1" dirty="0" smtClean="0">
                <a:solidFill>
                  <a:srgbClr val="0070C0"/>
                </a:solidFill>
              </a:rPr>
              <a:t>廣設監視器</a:t>
            </a:r>
            <a:r>
              <a:rPr lang="zh-TW" altLang="en-US" dirty="0" smtClean="0"/>
              <a:t>、</a:t>
            </a:r>
            <a:r>
              <a:rPr lang="zh-TW" altLang="en-US" b="1" dirty="0" smtClean="0"/>
              <a:t>按捺指紋後始准領身份證</a:t>
            </a:r>
            <a:r>
              <a:rPr lang="zh-TW" altLang="en-US" dirty="0" smtClean="0"/>
              <a:t>（大法官釋字</a:t>
            </a:r>
            <a:r>
              <a:rPr lang="en-US" altLang="zh-TW" dirty="0" smtClean="0"/>
              <a:t>603</a:t>
            </a:r>
            <a:r>
              <a:rPr lang="zh-TW" altLang="en-US" dirty="0" smtClean="0"/>
              <a:t>號認定違憲）、</a:t>
            </a:r>
            <a:r>
              <a:rPr lang="zh-TW" altLang="en-US" b="1" dirty="0" smtClean="0">
                <a:solidFill>
                  <a:srgbClr val="0070C0"/>
                </a:solidFill>
              </a:rPr>
              <a:t>健保卡可連結雲端病例</a:t>
            </a:r>
            <a:r>
              <a:rPr lang="zh-TW" altLang="en-US" dirty="0" smtClean="0"/>
              <a:t>、</a:t>
            </a:r>
            <a:r>
              <a:rPr lang="zh-TW" altLang="en-US" b="1" dirty="0" smtClean="0"/>
              <a:t>台北市</a:t>
            </a:r>
            <a:r>
              <a:rPr lang="en-US" altLang="zh-TW" b="1" dirty="0" smtClean="0"/>
              <a:t>2007</a:t>
            </a:r>
            <a:r>
              <a:rPr lang="zh-TW" altLang="en-US" b="1" dirty="0" smtClean="0"/>
              <a:t>年起實施悠遊卡結合數位學生證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0070C0"/>
                </a:solidFill>
              </a:rPr>
              <a:t>中國大陸網路註冊採實名制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0070C0"/>
                </a:solidFill>
              </a:rPr>
              <a:t>校園全面篩檢尿</a:t>
            </a:r>
            <a:r>
              <a:rPr lang="zh-TW" altLang="en-US" b="1" dirty="0" smtClean="0"/>
              <a:t>液</a:t>
            </a:r>
            <a:r>
              <a:rPr lang="zh-TW" altLang="en-US" dirty="0" smtClean="0"/>
              <a:t>、</a:t>
            </a:r>
            <a:r>
              <a:rPr lang="zh-TW" altLang="en-US" b="1" dirty="0" smtClean="0"/>
              <a:t>校園全面鑑定學生的憂鬱症與過動症</a:t>
            </a:r>
            <a:r>
              <a:rPr lang="en-US" altLang="zh-TW" dirty="0" smtClean="0"/>
              <a:t>…….</a:t>
            </a:r>
            <a:r>
              <a:rPr lang="zh-TW" altLang="en-US" dirty="0" smtClean="0"/>
              <a:t>等等。政府這些措施皆各有其利於人民的考量，但政府蒐集的資料與資料的運用，卻也都有侵害隱私之虞。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到底要尊重隱私或是限制隱私，仍要考慮這些措施的目的、手段（過程）及後果等整體的考量，本處教學僅用以說明保護隱私可能與其他權利有所衝突，必須了解的是，有時保障隱私並不必然是列為最優先的考量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zh-TW" altLang="en-US" dirty="0" smtClean="0"/>
              <a:t>、老師也可引導學生思考可以兼顧兩者的可能。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5</a:t>
            </a:r>
            <a:r>
              <a:rPr lang="zh-TW" altLang="en-US" dirty="0" smtClean="0"/>
              <a:t>、由於衍生的個案各有論辯的基礎，若開放討論，則課程主軸將會發散，教師宜在取捨中回歸本例的教學目標主在體認危害隱私的情境，及隱私有其限制的情形。</a:t>
            </a:r>
          </a:p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本頁圖像取自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silhouette AC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（本頁使用的圖像可無須註解出處）。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737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對隱私的保有，每個人有其個別差異。但隱私可能和重要的事情有所衝突，也可能因為顧全隱私，必須接受孤單或錯失大好機會。是否堅守隱私，或是犧牲隱私，都必須思考與評估，得出合情合理的決定。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555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本活動可以成為後續倡議海報的題材。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425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分組進行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提醒老師要告知學生成品會放在人權小樹網站上，教師應先詢問學生是否願意在作品上呈現姓名，學生也可選擇在海報註明可公開的稱呼方式。</a:t>
            </a:r>
            <a:endParaRPr lang="en-US" altLang="zh-TW" dirty="0" smtClean="0"/>
          </a:p>
          <a:p>
            <a:r>
              <a:rPr lang="zh-TW" altLang="en-US" dirty="0" smtClean="0"/>
              <a:t>若為方便評估學習，可指示學生將名字寫在海報背面。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131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參考文獻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 for Civil Education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（公民教育中心），郭莞玲 譯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(2007)  《</a:t>
            </a:r>
            <a:r>
              <a:rPr lang="zh-TW" alt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挑戰未來公民：隱私</a:t>
            </a:r>
            <a:r>
              <a:rPr lang="en-US" altLang="zh-TW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(Foundations of Democracy: </a:t>
            </a:r>
            <a:r>
              <a:rPr lang="zh-TW" alt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Privacy)》</a:t>
            </a:r>
            <a:r>
              <a:rPr lang="zh-TW" alt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。臺北市：財團法人民間司法改革基金會</a:t>
            </a:r>
            <a:r>
              <a:rPr lang="en-US" altLang="zh-TW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法制教育向下紮根中心與五南圖書出版股份有限公司。</a:t>
            </a:r>
            <a:endParaRPr lang="en-US" altLang="zh-TW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 for Civil Education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（公民教育中心），郭莞玲 譯 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(2014)  《</a:t>
            </a:r>
            <a:r>
              <a:rPr lang="zh-TW" alt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民主基礎系列叢書：認識隱私 </a:t>
            </a:r>
            <a:r>
              <a:rPr lang="en-US" altLang="zh-TW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(Foundations of Democracy: Privacy)》</a:t>
            </a:r>
            <a:r>
              <a:rPr lang="zh-TW" alt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。臺北市：財團法人民間司法改革基金會</a:t>
            </a:r>
            <a:r>
              <a:rPr lang="en-US" altLang="zh-TW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法制教育向下紮根中心與五南圖書出版股份有限公司。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衛生福利部社會及家庭署  </a:t>
            </a:r>
            <a:r>
              <a:rPr lang="en-US" altLang="zh-TW" dirty="0" smtClean="0"/>
              <a:t>(2016)  《</a:t>
            </a:r>
            <a:r>
              <a:rPr lang="zh-TW" altLang="en-US" dirty="0" smtClean="0"/>
              <a:t>愛，與你童在：認識兒童權利公約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。臺北市：衛生福利部社會及家庭署。</a:t>
            </a:r>
          </a:p>
          <a:p>
            <a:r>
              <a:rPr lang="zh-TW" altLang="en-US" dirty="0" smtClean="0"/>
              <a:t> </a:t>
            </a:r>
          </a:p>
          <a:p>
            <a:r>
              <a:rPr lang="zh-TW" altLang="en-US" dirty="0" smtClean="0"/>
              <a:t>李園會編著  </a:t>
            </a:r>
            <a:r>
              <a:rPr lang="en-US" altLang="zh-TW" dirty="0" smtClean="0"/>
              <a:t>(2015)  《</a:t>
            </a:r>
            <a:r>
              <a:rPr lang="zh-TW" altLang="en-US" dirty="0" smtClean="0"/>
              <a:t>兒童權利公約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。臺北市：內政部兒童局。</a:t>
            </a:r>
          </a:p>
          <a:p>
            <a:r>
              <a:rPr lang="zh-TW" altLang="en-US" dirty="0" smtClean="0"/>
              <a:t> </a:t>
            </a:r>
          </a:p>
          <a:p>
            <a:r>
              <a:rPr lang="zh-TW" altLang="en-US" dirty="0" smtClean="0"/>
              <a:t>江淑文著，陳嘉鈴繪  </a:t>
            </a:r>
            <a:r>
              <a:rPr lang="en-US" altLang="zh-TW" dirty="0" smtClean="0"/>
              <a:t>(2016)  《</a:t>
            </a:r>
            <a:r>
              <a:rPr lang="zh-TW" altLang="en-US" dirty="0" smtClean="0"/>
              <a:t>小於</a:t>
            </a:r>
            <a:r>
              <a:rPr lang="en-US" altLang="zh-TW" dirty="0" smtClean="0"/>
              <a:t>18</a:t>
            </a:r>
            <a:r>
              <a:rPr lang="zh-TW" altLang="en-US" dirty="0" smtClean="0"/>
              <a:t>：聯合國兒童權利公約兒童版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。臺北市：衛生福利部社會及家庭署。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14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本課程學習目標亦符合</a:t>
            </a:r>
            <a:r>
              <a:rPr lang="zh-TW" altLang="en-US" b="1" dirty="0" smtClean="0"/>
              <a:t>十二年國教的人權教育實質內涵</a:t>
            </a:r>
            <a:r>
              <a:rPr lang="zh-TW" altLang="en-US" dirty="0" smtClean="0"/>
              <a:t>：</a:t>
            </a:r>
            <a:r>
              <a:rPr lang="zh-TW" altLang="en-US" b="1" u="sng" dirty="0" smtClean="0"/>
              <a:t>人 </a:t>
            </a:r>
            <a:r>
              <a:rPr lang="en-US" altLang="zh-TW" b="1" u="sng" dirty="0" smtClean="0"/>
              <a:t>E10</a:t>
            </a:r>
            <a:r>
              <a:rPr lang="zh-TW" altLang="en-US" b="1" u="sng" dirty="0" smtClean="0"/>
              <a:t> 認識隱私權與日常生活的關係</a:t>
            </a:r>
            <a:endParaRPr lang="en-US" altLang="zh-TW" b="1" u="sng" dirty="0" smtClean="0"/>
          </a:p>
          <a:p>
            <a:endParaRPr lang="en-US" altLang="zh-TW" b="1" u="sng" dirty="0" smtClean="0"/>
          </a:p>
          <a:p>
            <a:r>
              <a:rPr lang="zh-TW" altLang="en-US" b="1" u="none" dirty="0" smtClean="0"/>
              <a:t>本頁僅供教學者參考。</a:t>
            </a:r>
            <a:endParaRPr lang="zh-TW" altLang="en-US" b="1" u="none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71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可先讓學生從</a:t>
            </a:r>
            <a:r>
              <a:rPr lang="zh-TW" altLang="en-US" b="0" dirty="0" smtClean="0"/>
              <a:t>人物動作與表情來猜測對話內容，之後再逐一秀出對話。</a:t>
            </a:r>
            <a:endParaRPr lang="en-US" altLang="zh-TW" b="0" dirty="0" smtClean="0"/>
          </a:p>
          <a:p>
            <a:endParaRPr lang="en-US" altLang="zh-TW" b="0" dirty="0" smtClean="0"/>
          </a:p>
          <a:p>
            <a:r>
              <a:rPr lang="zh-TW" altLang="en-US" b="0" dirty="0" smtClean="0"/>
              <a:t>這一張投影片屬引起動機的階段。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zh-TW" altLang="en-US" b="0" dirty="0" smtClean="0"/>
              <a:t>教師可引導學生：「大家覺得中間的同學遭遇了什麼情形？」學生的回答可能相當多樣，在創造了互動之後，教師再點擊滑鼠，於是圖畫中的對話呈現，教師再詢問學生的觀察。教師可引導提問：「有了對話，你覺得發生了什麼事呢？」</a:t>
            </a:r>
            <a:endParaRPr lang="en-US" altLang="zh-TW" b="0" dirty="0" smtClean="0"/>
          </a:p>
          <a:p>
            <a:endParaRPr lang="en-US" altLang="zh-TW" b="0" dirty="0" smtClean="0"/>
          </a:p>
          <a:p>
            <a:r>
              <a:rPr lang="zh-TW" altLang="en-US" b="0" dirty="0" smtClean="0"/>
              <a:t>如學生的詮釋並不熱烈，教師可提示：「有兩位同學要求中間的同學公開紙條內容，其中有位說：</a:t>
            </a:r>
            <a:r>
              <a:rPr lang="en-US" altLang="zh-TW" b="0" dirty="0" smtClean="0"/>
              <a:t>『</a:t>
            </a:r>
            <a:r>
              <a:rPr lang="zh-TW" altLang="en-US" b="0" dirty="0" smtClean="0"/>
              <a:t>我都有給你看我寫的，你也要讓我看。最右同學的要求是合理的嗎？為何不合理？」「你覺得中間同學的當下有何感受？」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en-US" altLang="zh-TW" b="0" dirty="0" smtClean="0"/>
              <a:t/>
            </a:r>
            <a:br>
              <a:rPr lang="en-US" altLang="zh-TW" b="0" dirty="0" smtClean="0"/>
            </a:b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13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全班問答，教師可抽問。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請老師留意，學生可能會說出具體的祕密內容，但是這樣反而在學習活動中透露了隱私。因為本課程的重心正是要傳達保護隱私的重要，所以在這個學習活動中，只要請學生說出一般性的分類即可。例如：可寫「我不想讓人知道我的學業表現」，但不宜在學習單流露</a:t>
            </a:r>
            <a:r>
              <a:rPr lang="zh-TW" altLang="en-US" b="1" dirty="0" smtClean="0"/>
              <a:t>「</a:t>
            </a:r>
            <a:r>
              <a:rPr lang="zh-TW" altLang="en-US" b="1" dirty="0" smtClean="0">
                <a:solidFill>
                  <a:srgbClr val="FF0000"/>
                </a:solidFill>
              </a:rPr>
              <a:t>我不想讓別人知道我數學成績不好</a:t>
            </a:r>
            <a:r>
              <a:rPr lang="zh-TW" altLang="en-US" b="1" dirty="0" smtClean="0"/>
              <a:t>」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10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依照大法官釋字</a:t>
            </a:r>
            <a:r>
              <a:rPr lang="en-US" altLang="zh-TW" dirty="0" smtClean="0"/>
              <a:t>603</a:t>
            </a:r>
            <a:r>
              <a:rPr lang="zh-TW" altLang="en-US" dirty="0" smtClean="0"/>
              <a:t>號的解釋，隱私權有包括資訊的隱私與空間的隱私（行為的隱私）。資訊的隱私例如姓名、身份、地址等等，不能被隨意公開；空間的隱私則包括在不公開的地點所做的事，或是想獨處或不受打擾的情形。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02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全班先分組，每個學生一張學習單，學生自行勾選後，再與同組彼此對照勾選內容並討論。在學習單討論到某種程度時，同學會發現同組內勾選的答案（保密程度）都不太一樣，組長彙整組員意見後發表。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本頁須讓學生了解的是：</a:t>
            </a:r>
            <a:r>
              <a:rPr lang="zh-TW" altLang="en-US" b="1" dirty="0" smtClean="0"/>
              <a:t>每個人對於隱私的保密程度有所差異，需要互相尊重。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51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7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老師引導：</a:t>
            </a:r>
            <a:r>
              <a:rPr lang="zh-TW" altLang="en-US" b="1" dirty="0" smtClean="0"/>
              <a:t>隱私有時也會受到限制。</a:t>
            </a:r>
            <a:r>
              <a:rPr lang="zh-TW" altLang="en-US" dirty="0" smtClean="0"/>
              <a:t>就像為了健康，我們不能把體重視為隱私，必須讓醫生知道我們的體重。為了國家安全或社會秩序，就像是發生綁票案時，家屬可能無法視通電話的內容為隱私，讓警察可以有限度的監聽通電話的內容，才有利於救回人質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35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 smtClean="0">
                <a:solidFill>
                  <a:srgbClr val="FF0000"/>
                </a:solidFill>
              </a:rPr>
              <a:t>老師先讓學生試著回答，再秀出本頁答案。由於前面提到醫生與警察可以知道自己的私密資料，所以學生至少應能回答出醫生與警察這兩個答案。</a:t>
            </a:r>
            <a:endParaRPr lang="en-US" altLang="zh-TW" b="0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80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80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28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00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95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98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065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72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593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30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30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65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12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98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17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98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9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77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49545-3423-4D1A-B78B-32ED63A0FD30}" type="datetimeFigureOut">
              <a:rPr lang="zh-TW" altLang="en-US" smtClean="0"/>
              <a:t>2017/10/24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96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hyperlink" Target="https://openclipart.org/user-detail/adruki" TargetMode="External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>
          <a:xfrm>
            <a:off x="2286138" y="5611557"/>
            <a:ext cx="6744154" cy="5909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世界人權日  國中版教學簡報</a:t>
            </a:r>
          </a:p>
          <a:p>
            <a:pPr algn="l">
              <a:spcBef>
                <a:spcPct val="0"/>
              </a:spcBef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教育部國教署中央人權教育課程與教學輔導諮詢教師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輔導群製作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6990" y="1896703"/>
            <a:ext cx="764330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尊重還是限制 ───</a:t>
            </a:r>
            <a:r>
              <a:rPr lang="en-US" altLang="zh-TW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我的</a:t>
            </a:r>
            <a:r>
              <a:rPr lang="zh-TW" altLang="en-US" sz="8000" b="1" dirty="0" smtClean="0">
                <a:ln w="95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</a:t>
            </a:r>
            <a:r>
              <a:rPr lang="zh-TW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怎麼</a:t>
            </a:r>
            <a:r>
              <a:rPr lang="zh-TW" alt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決定 ？</a:t>
            </a:r>
            <a:endParaRPr lang="zh-TW" alt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095">
            <a:off x="8501302" y="3722457"/>
            <a:ext cx="3372817" cy="2204447"/>
          </a:xfrm>
          <a:prstGeom prst="rect">
            <a:avLst/>
          </a:prstGeom>
          <a:effectLst>
            <a:softEdge rad="0"/>
          </a:effectLst>
        </p:spPr>
      </p:pic>
      <p:sp>
        <p:nvSpPr>
          <p:cNvPr id="13" name="文字方塊 12"/>
          <p:cNvSpPr txBox="1"/>
          <p:nvPr/>
        </p:nvSpPr>
        <p:spPr>
          <a:xfrm>
            <a:off x="2797431" y="6316890"/>
            <a:ext cx="3067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1100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en-US" altLang="zh-TW" sz="11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://goo.gl/1pgPQf</a:t>
            </a:r>
            <a:endParaRPr lang="zh-TW" altLang="en-US" sz="11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222">
            <a:off x="6624277" y="1873672"/>
            <a:ext cx="883397" cy="9605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222">
            <a:off x="2408325" y="6178891"/>
            <a:ext cx="358517" cy="38981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22" y="5555809"/>
            <a:ext cx="1019487" cy="10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1127170" y="2527420"/>
          <a:ext cx="10082299" cy="336577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082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082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945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endParaRPr lang="zh-TW" altLang="en-US" sz="32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83" y="2715615"/>
            <a:ext cx="1884457" cy="200761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53" y="2730817"/>
            <a:ext cx="1913630" cy="19924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58" y="2761342"/>
            <a:ext cx="2270952" cy="19618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71" y="3282246"/>
            <a:ext cx="1447172" cy="14409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73" y="2761342"/>
            <a:ext cx="1504797" cy="19618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09729" y="5022938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醫護人員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45749" y="5022938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司法人員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54785" y="5022938"/>
            <a:ext cx="2089925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神職人員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71451" y="5012622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80730" y="5012622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政府機構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0975" y="857682"/>
            <a:ext cx="100976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我們很重視隱私，不希望自己的隱私被揭露。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你覺得這些人該</a:t>
            </a: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使用我們的私</a:t>
            </a: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資料呢？</a:t>
            </a:r>
            <a:endParaRPr lang="en-US" altLang="zh-TW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599" y="2823838"/>
            <a:ext cx="851058" cy="141059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84" y="2557497"/>
            <a:ext cx="473912" cy="407689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739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64040"/>
              </p:ext>
            </p:extLst>
          </p:nvPr>
        </p:nvGraphicFramePr>
        <p:xfrm>
          <a:off x="1824585" y="1096947"/>
          <a:ext cx="8477727" cy="365907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7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2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兒童權利公約 第</a:t>
                      </a:r>
                      <a:r>
                        <a:rPr lang="en-US" altLang="zh-TW" sz="36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36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</a:t>
                      </a:r>
                      <a:endParaRPr lang="en-US" altLang="zh-TW" sz="36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兒童之隱私、家庭、住家或通訊不得遭受恣意或非法干預，其榮譽與名譽亦不可受非法侵害。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child shall be subjected to arbitrary or unlawful interference with his or her privacy, family, or correspondence, nor to unlawful attacks on his or her </a:t>
                      </a:r>
                      <a:r>
                        <a:rPr lang="en-US" altLang="zh-TW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honour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reputation. 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sz="20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829">
            <a:off x="9853652" y="5323625"/>
            <a:ext cx="1936211" cy="962930"/>
          </a:xfrm>
          <a:prstGeom prst="rect">
            <a:avLst/>
          </a:prstGeom>
          <a:effectLst>
            <a:softEdge rad="0"/>
          </a:effectLst>
        </p:spPr>
      </p:pic>
      <p:sp>
        <p:nvSpPr>
          <p:cNvPr id="13" name="流程圖: 程序 12"/>
          <p:cNvSpPr/>
          <p:nvPr/>
        </p:nvSpPr>
        <p:spPr>
          <a:xfrm rot="677600">
            <a:off x="10498562" y="4265130"/>
            <a:ext cx="1106156" cy="1068939"/>
          </a:xfrm>
          <a:prstGeom prst="flowChartProcess">
            <a:avLst/>
          </a:prstGeom>
          <a:solidFill>
            <a:srgbClr val="F7E8E1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每個人都有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隱私的權利！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8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24483"/>
              </p:ext>
            </p:extLst>
          </p:nvPr>
        </p:nvGraphicFramePr>
        <p:xfrm>
          <a:off x="252756" y="383459"/>
          <a:ext cx="11781928" cy="528667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628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3207">
                  <a:extLst>
                    <a:ext uri="{9D8B030D-6E8A-4147-A177-3AD203B41FA5}">
                      <a16:colId xmlns:a16="http://schemas.microsoft.com/office/drawing/2014/main" val="2584255078"/>
                    </a:ext>
                  </a:extLst>
                </a:gridCol>
              </a:tblGrid>
              <a:tr h="7941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保有隱私，有代價嗎？</a:t>
                      </a:r>
                      <a:endParaRPr lang="en-US" altLang="zh-TW" sz="44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9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為了顧及隱私</a:t>
                      </a:r>
                      <a:r>
                        <a:rPr lang="en-US" altLang="zh-TW" sz="36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…..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可能的代價</a:t>
                      </a:r>
                      <a:r>
                        <a:rPr lang="en-US" altLang="zh-TW" sz="36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…..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230686"/>
                  </a:ext>
                </a:extLst>
              </a:tr>
              <a:tr h="9637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●不讓別人知道自己被家暴的事</a:t>
                      </a:r>
                      <a:r>
                        <a:rPr lang="en-US" altLang="zh-TW" sz="3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6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●中頭獎不告訴別人</a:t>
                      </a:r>
                      <a:r>
                        <a:rPr lang="en-US" altLang="zh-TW" sz="3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02627"/>
                  </a:ext>
                </a:extLst>
              </a:tr>
              <a:tr h="8771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●摸彩券不寫全名和電話</a:t>
                      </a:r>
                      <a:r>
                        <a:rPr lang="en-US" altLang="zh-TW" sz="3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2420"/>
                  </a:ext>
                </a:extLst>
              </a:tr>
              <a:tr h="87961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●隱疾不去看醫生</a:t>
                      </a:r>
                      <a:r>
                        <a:rPr lang="en-US" altLang="zh-TW" sz="32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E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04385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642068" y="2161158"/>
            <a:ext cx="522168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繼續承受不為人知的家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暴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642068" y="3082842"/>
            <a:ext cx="522168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無法受到慶賀而感孤單。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642068" y="3929929"/>
            <a:ext cx="522168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無法確認身份導致無法領獎。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42069" y="4777017"/>
            <a:ext cx="522168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病情惡化</a:t>
            </a:r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95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52353"/>
              </p:ext>
            </p:extLst>
          </p:nvPr>
        </p:nvGraphicFramePr>
        <p:xfrm>
          <a:off x="1461868" y="654375"/>
          <a:ext cx="9466830" cy="480252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9466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7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保有隱私，有其益處，</a:t>
                      </a:r>
                      <a:endParaRPr lang="en-US" altLang="zh-TW" sz="44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4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但也可能付出代價</a:t>
                      </a:r>
                      <a:endParaRPr lang="zh-TW" altLang="en-US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17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我們應審慎依據實際情況評估，然後做出合理的決定。</a:t>
                      </a:r>
                      <a:endParaRPr lang="en-US" altLang="zh-TW" sz="4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1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19" y="613688"/>
            <a:ext cx="804789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我們很重視隱私，但是，當隱私與其他考量有所衝突時</a:t>
            </a:r>
            <a:r>
              <a:rPr lang="en-US" altLang="zh-TW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60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08423"/>
              </p:ext>
            </p:extLst>
          </p:nvPr>
        </p:nvGraphicFramePr>
        <p:xfrm>
          <a:off x="1761001" y="2184928"/>
          <a:ext cx="9239150" cy="251161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923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76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在校園內外設監視器</a:t>
                      </a:r>
                      <a:endParaRPr lang="zh-TW" altLang="en-US" sz="4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61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班級內連續發生財物失竊，同學提議在教室的內外增設監視器。</a:t>
                      </a:r>
                      <a:endParaRPr lang="en-US" altLang="zh-TW" sz="4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36" y="647503"/>
            <a:ext cx="1107174" cy="1333774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52" y="3165967"/>
            <a:ext cx="124770" cy="1247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752" y="3315967"/>
            <a:ext cx="124770" cy="12477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66627" y="5060731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針對同學的提議，你有什麼看法？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91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457" y="4508625"/>
            <a:ext cx="3016672" cy="186954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88" y="3957771"/>
            <a:ext cx="3304515" cy="256160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84">
            <a:off x="983860" y="4245111"/>
            <a:ext cx="2634918" cy="2162767"/>
          </a:xfrm>
          <a:prstGeom prst="rect">
            <a:avLst/>
          </a:prstGeom>
          <a:effectLst>
            <a:softEdge rad="0"/>
          </a:effec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756533"/>
              </p:ext>
            </p:extLst>
          </p:nvPr>
        </p:nvGraphicFramePr>
        <p:xfrm>
          <a:off x="1547176" y="845119"/>
          <a:ext cx="9234535" cy="2812481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{10A1B5D5-9B99-4C35-A422-299274C87663}</a:tableStyleId>
              </a:tblPr>
              <a:tblGrid>
                <a:gridCol w="9234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248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 smtClean="0">
                          <a:ln w="0"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我們很重視隱私，但是，</a:t>
                      </a:r>
                      <a:r>
                        <a:rPr lang="zh-TW" altLang="en-US" sz="3200" b="1" dirty="0" smtClean="0">
                          <a:ln w="0"/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隱私可能和其他重要的事情產生衝突</a:t>
                      </a:r>
                      <a:r>
                        <a:rPr lang="zh-TW" altLang="en-US" sz="3200" b="0" dirty="0" smtClean="0">
                          <a:ln w="0"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，例如上面提到的：隱私和財物安全。</a:t>
                      </a:r>
                      <a:endParaRPr lang="en-US" altLang="zh-TW" sz="3200" b="0" dirty="0" smtClean="0">
                        <a:ln w="0"/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dirty="0" smtClean="0">
                          <a:ln w="0"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3200" b="0" dirty="0" smtClean="0">
                          <a:ln w="0"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32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每個人對於如何解決這種衝突的看法可能大不相同，不管你的看法是什麼，都必須</a:t>
                      </a:r>
                      <a:r>
                        <a:rPr lang="zh-TW" altLang="en-US" sz="3200" b="1" u="none" dirty="0" smtClean="0">
                          <a:ln w="0"/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合理</a:t>
                      </a:r>
                      <a:r>
                        <a:rPr lang="zh-TW" altLang="en-US" sz="32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才行。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11866" y="595422"/>
            <a:ext cx="100234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在我們的生活中，是不是也有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隱私被侵犯</a:t>
            </a: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例子呢？我們該怎麼做比較好？</a:t>
            </a:r>
            <a:endParaRPr lang="zh-TW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16453"/>
              </p:ext>
            </p:extLst>
          </p:nvPr>
        </p:nvGraphicFramePr>
        <p:xfrm>
          <a:off x="1368275" y="2265068"/>
          <a:ext cx="9531789" cy="343912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2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8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69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保有隱私的事項</a:t>
                      </a:r>
                      <a:endParaRPr lang="zh-TW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隱私被誰侵犯？侵犯方式？</a:t>
                      </a:r>
                      <a:endParaRPr lang="zh-TW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隱私被侵犯可能的後果</a:t>
                      </a:r>
                      <a:endParaRPr lang="zh-TW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採取</a:t>
                      </a:r>
                      <a:r>
                        <a:rPr lang="zh-TW" altLang="en-US" sz="2800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合理</a:t>
                      </a:r>
                      <a:r>
                        <a:rPr lang="zh-TW" altLang="en-US" sz="2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</a:t>
                      </a:r>
                      <a:endParaRPr lang="zh-TW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275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例：小名或綽號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被同學大聲念出來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自尊心受損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275">
                <a:tc>
                  <a:txBody>
                    <a:bodyPr/>
                    <a:lstStyle/>
                    <a:p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275">
                <a:tc>
                  <a:txBody>
                    <a:bodyPr/>
                    <a:lstStyle/>
                    <a:p>
                      <a:pPr algn="l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流程圖: 程序 7"/>
          <p:cNvSpPr/>
          <p:nvPr/>
        </p:nvSpPr>
        <p:spPr>
          <a:xfrm rot="643927">
            <a:off x="10290309" y="4621248"/>
            <a:ext cx="1404458" cy="798043"/>
          </a:xfrm>
          <a:prstGeom prst="flowChartProcess">
            <a:avLst/>
          </a:prstGeom>
          <a:solidFill>
            <a:srgbClr val="F7E8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先分組討論，再發表。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207">
            <a:off x="9738776" y="5349534"/>
            <a:ext cx="1936211" cy="96293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1462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809">
            <a:off x="9595670" y="3691168"/>
            <a:ext cx="2128697" cy="27031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302346"/>
              </p:ext>
            </p:extLst>
          </p:nvPr>
        </p:nvGraphicFramePr>
        <p:xfrm>
          <a:off x="1369643" y="2144725"/>
          <a:ext cx="8314684" cy="340467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31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483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實踐行動</a:t>
                      </a:r>
                      <a:endParaRPr lang="zh-TW" alt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2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請大家發揮小組創意，把剛才學習單所提的隱私危機畫出來，並試著繪出行動策略，做成一張呼籲保護隱私的倡議海報！</a:t>
                      </a:r>
                      <a:endParaRPr lang="en-US" altLang="zh-TW" sz="3200" b="1" cap="none" spc="0" dirty="0" smtClean="0">
                        <a:ln w="0"/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你可以在社群網站發表評論或刊出你的訴求，讓更多人瞭解與重視。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66" y="575048"/>
            <a:ext cx="1711842" cy="223423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1" name="矩形 10"/>
          <p:cNvSpPr/>
          <p:nvPr/>
        </p:nvSpPr>
        <p:spPr>
          <a:xfrm>
            <a:off x="1295859" y="924791"/>
            <a:ext cx="4208907" cy="101566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6000" b="1" dirty="0" smtClean="0">
                <a:ln w="95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Let’s  Go !</a:t>
            </a:r>
            <a:endParaRPr lang="zh-TW" altLang="en-US" sz="6000" b="1" cap="none" spc="0" dirty="0">
              <a:ln w="95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Segoe UI Black" panose="020B0A02040204020203" pitchFamily="34" charset="0"/>
              <a:ea typeface="微軟正黑體" panose="020B0604030504040204" pitchFamily="34" charset="-12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891282" y="1144146"/>
            <a:ext cx="6843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2017 </a:t>
            </a:r>
            <a:r>
              <a:rPr lang="zh-TW" alt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世界人權日</a:t>
            </a:r>
            <a:endParaRPr lang="zh-TW" alt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0484">
            <a:off x="6959993" y="2521531"/>
            <a:ext cx="3549703" cy="35170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91282" y="2875270"/>
            <a:ext cx="4009788" cy="230832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7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保護隱私</a:t>
            </a:r>
            <a:endParaRPr lang="zh-TW" altLang="en-US" sz="7200" b="1" cap="none" spc="0" dirty="0">
              <a:ln w="95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你我有責</a:t>
            </a:r>
            <a:endParaRPr lang="zh-TW" altLang="en-US" sz="7200" b="1" cap="none" spc="0" dirty="0">
              <a:ln w="95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11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62638"/>
              </p:ext>
            </p:extLst>
          </p:nvPr>
        </p:nvGraphicFramePr>
        <p:xfrm>
          <a:off x="2084170" y="1436434"/>
          <a:ext cx="7779805" cy="401068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77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2723">
                <a:tc>
                  <a:txBody>
                    <a:bodyPr/>
                    <a:lstStyle/>
                    <a:p>
                      <a:r>
                        <a:rPr lang="zh-TW" alt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endParaRPr lang="zh-TW" alt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654"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</a:t>
                      </a:r>
                      <a:r>
                        <a:rPr lang="zh-TW" altLang="en-US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保護</a:t>
                      </a:r>
                      <a:r>
                        <a:rPr lang="zh-TW" altLang="zh-TW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隱私的重要性與其限制</a:t>
                      </a:r>
                    </a:p>
                  </a:txBody>
                  <a:tcPr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能尊重自己與他人的隱私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能在生活中採取保護隱私的行動</a:t>
                      </a:r>
                      <a:endParaRPr lang="en-US" altLang="zh-TW" sz="3200" b="1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7E8E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138">
            <a:off x="8830722" y="3473550"/>
            <a:ext cx="2530839" cy="2630439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1778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261600" y="4542367"/>
            <a:ext cx="55033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8203233" y="3731303"/>
            <a:ext cx="32592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有些不想公開的事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lang="zh-TW" alt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908661" y="-438912"/>
            <a:ext cx="6294572" cy="7583424"/>
            <a:chOff x="1908661" y="-438912"/>
            <a:chExt cx="6294572" cy="7583424"/>
          </a:xfrm>
        </p:grpSpPr>
        <p:grpSp>
          <p:nvGrpSpPr>
            <p:cNvPr id="5" name="群組 4"/>
            <p:cNvGrpSpPr/>
            <p:nvPr/>
          </p:nvGrpSpPr>
          <p:grpSpPr>
            <a:xfrm>
              <a:off x="1908661" y="-438912"/>
              <a:ext cx="6294572" cy="7583424"/>
              <a:chOff x="1908661" y="-438912"/>
              <a:chExt cx="6294572" cy="7583424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8661" y="-438912"/>
                <a:ext cx="6294572" cy="7583424"/>
              </a:xfrm>
              <a:prstGeom prst="rect">
                <a:avLst/>
              </a:prstGeom>
            </p:spPr>
          </p:pic>
          <p:sp>
            <p:nvSpPr>
              <p:cNvPr id="4" name="圓角矩形 3"/>
              <p:cNvSpPr/>
              <p:nvPr/>
            </p:nvSpPr>
            <p:spPr>
              <a:xfrm>
                <a:off x="6312922" y="1747450"/>
                <a:ext cx="1321374" cy="922652"/>
              </a:xfrm>
              <a:prstGeom prst="round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圓角矩形 5"/>
            <p:cNvSpPr/>
            <p:nvPr/>
          </p:nvSpPr>
          <p:spPr>
            <a:xfrm>
              <a:off x="6695768" y="1623222"/>
              <a:ext cx="938528" cy="353062"/>
            </a:xfrm>
            <a:prstGeom prst="round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6319197" y="1608611"/>
            <a:ext cx="1494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我寫的都有給你看，這樣很不夠意思耶！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8658" y="424011"/>
            <a:ext cx="37753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猜一猜，</a:t>
            </a:r>
            <a:endParaRPr lang="en-US" altLang="zh-TW" sz="4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發生了什麼事？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2394284" y="397042"/>
            <a:ext cx="1239253" cy="661737"/>
          </a:xfrm>
          <a:custGeom>
            <a:avLst/>
            <a:gdLst>
              <a:gd name="connsiteX0" fmla="*/ 1106905 w 1239253"/>
              <a:gd name="connsiteY0" fmla="*/ 493295 h 661737"/>
              <a:gd name="connsiteX1" fmla="*/ 505327 w 1239253"/>
              <a:gd name="connsiteY1" fmla="*/ 625642 h 661737"/>
              <a:gd name="connsiteX2" fmla="*/ 72190 w 1239253"/>
              <a:gd name="connsiteY2" fmla="*/ 661737 h 661737"/>
              <a:gd name="connsiteX3" fmla="*/ 0 w 1239253"/>
              <a:gd name="connsiteY3" fmla="*/ 433137 h 661737"/>
              <a:gd name="connsiteX4" fmla="*/ 12032 w 1239253"/>
              <a:gd name="connsiteY4" fmla="*/ 240632 h 661737"/>
              <a:gd name="connsiteX5" fmla="*/ 48127 w 1239253"/>
              <a:gd name="connsiteY5" fmla="*/ 120316 h 661737"/>
              <a:gd name="connsiteX6" fmla="*/ 336884 w 1239253"/>
              <a:gd name="connsiteY6" fmla="*/ 72190 h 661737"/>
              <a:gd name="connsiteX7" fmla="*/ 782053 w 1239253"/>
              <a:gd name="connsiteY7" fmla="*/ 0 h 661737"/>
              <a:gd name="connsiteX8" fmla="*/ 974558 w 1239253"/>
              <a:gd name="connsiteY8" fmla="*/ 36095 h 661737"/>
              <a:gd name="connsiteX9" fmla="*/ 1179095 w 1239253"/>
              <a:gd name="connsiteY9" fmla="*/ 60158 h 661737"/>
              <a:gd name="connsiteX10" fmla="*/ 1227221 w 1239253"/>
              <a:gd name="connsiteY10" fmla="*/ 108284 h 661737"/>
              <a:gd name="connsiteX11" fmla="*/ 1239253 w 1239253"/>
              <a:gd name="connsiteY11" fmla="*/ 204537 h 661737"/>
              <a:gd name="connsiteX12" fmla="*/ 1227221 w 1239253"/>
              <a:gd name="connsiteY12" fmla="*/ 360947 h 661737"/>
              <a:gd name="connsiteX13" fmla="*/ 1106905 w 1239253"/>
              <a:gd name="connsiteY13" fmla="*/ 493295 h 66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9253" h="661737">
                <a:moveTo>
                  <a:pt x="1106905" y="493295"/>
                </a:moveTo>
                <a:lnTo>
                  <a:pt x="505327" y="625642"/>
                </a:lnTo>
                <a:lnTo>
                  <a:pt x="72190" y="661737"/>
                </a:lnTo>
                <a:lnTo>
                  <a:pt x="0" y="433137"/>
                </a:lnTo>
                <a:lnTo>
                  <a:pt x="12032" y="240632"/>
                </a:lnTo>
                <a:lnTo>
                  <a:pt x="48127" y="120316"/>
                </a:lnTo>
                <a:lnTo>
                  <a:pt x="336884" y="72190"/>
                </a:lnTo>
                <a:lnTo>
                  <a:pt x="782053" y="0"/>
                </a:lnTo>
                <a:lnTo>
                  <a:pt x="974558" y="36095"/>
                </a:lnTo>
                <a:lnTo>
                  <a:pt x="1179095" y="60158"/>
                </a:lnTo>
                <a:lnTo>
                  <a:pt x="1227221" y="108284"/>
                </a:lnTo>
                <a:lnTo>
                  <a:pt x="1239253" y="204537"/>
                </a:lnTo>
                <a:lnTo>
                  <a:pt x="1227221" y="360947"/>
                </a:lnTo>
                <a:lnTo>
                  <a:pt x="1106905" y="493295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800600" y="589547"/>
            <a:ext cx="1130968" cy="397042"/>
          </a:xfrm>
          <a:custGeom>
            <a:avLst/>
            <a:gdLst>
              <a:gd name="connsiteX0" fmla="*/ 12032 w 1130968"/>
              <a:gd name="connsiteY0" fmla="*/ 0 h 397042"/>
              <a:gd name="connsiteX1" fmla="*/ 0 w 1130968"/>
              <a:gd name="connsiteY1" fmla="*/ 348916 h 397042"/>
              <a:gd name="connsiteX2" fmla="*/ 625642 w 1130968"/>
              <a:gd name="connsiteY2" fmla="*/ 397042 h 397042"/>
              <a:gd name="connsiteX3" fmla="*/ 1106905 w 1130968"/>
              <a:gd name="connsiteY3" fmla="*/ 312821 h 397042"/>
              <a:gd name="connsiteX4" fmla="*/ 1130968 w 1130968"/>
              <a:gd name="connsiteY4" fmla="*/ 144379 h 397042"/>
              <a:gd name="connsiteX5" fmla="*/ 1046747 w 1130968"/>
              <a:gd name="connsiteY5" fmla="*/ 0 h 397042"/>
              <a:gd name="connsiteX6" fmla="*/ 12032 w 1130968"/>
              <a:gd name="connsiteY6" fmla="*/ 0 h 39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968" h="397042">
                <a:moveTo>
                  <a:pt x="12032" y="0"/>
                </a:moveTo>
                <a:lnTo>
                  <a:pt x="0" y="348916"/>
                </a:lnTo>
                <a:lnTo>
                  <a:pt x="625642" y="397042"/>
                </a:lnTo>
                <a:lnTo>
                  <a:pt x="1106905" y="312821"/>
                </a:lnTo>
                <a:lnTo>
                  <a:pt x="1130968" y="144379"/>
                </a:lnTo>
                <a:lnTo>
                  <a:pt x="1046747" y="0"/>
                </a:lnTo>
                <a:lnTo>
                  <a:pt x="12032" y="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3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05348" y="773384"/>
            <a:ext cx="96929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想一想，生活中還有哪些事情，是你不想讓別人知道的？</a:t>
            </a:r>
            <a:endParaRPr lang="zh-TW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13466"/>
              </p:ext>
            </p:extLst>
          </p:nvPr>
        </p:nvGraphicFramePr>
        <p:xfrm>
          <a:off x="1025277" y="2353056"/>
          <a:ext cx="8998887" cy="375016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8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51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哪些類別的事，不想讓別人知道？</a:t>
                      </a:r>
                      <a:endParaRPr lang="zh-TW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不想讓誰知道</a:t>
                      </a:r>
                      <a:endParaRPr lang="zh-TW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曾用過什麼方法來保密</a:t>
                      </a:r>
                      <a:endParaRPr lang="zh-TW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52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例：我喜歡的對象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52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例：我覺得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丟臉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的事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529">
                <a:tc>
                  <a:txBody>
                    <a:bodyPr/>
                    <a:lstStyle/>
                    <a:p>
                      <a:pPr algn="l"/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529">
                <a:tc>
                  <a:txBody>
                    <a:bodyPr/>
                    <a:lstStyle/>
                    <a:p>
                      <a:pPr algn="l"/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529">
                <a:tc>
                  <a:txBody>
                    <a:bodyPr/>
                    <a:lstStyle/>
                    <a:p>
                      <a:pPr algn="l"/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62" y="3772448"/>
            <a:ext cx="1701800" cy="268283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382631" y="1634280"/>
            <a:ext cx="1222589" cy="1631216"/>
          </a:xfrm>
          <a:prstGeom prst="rect">
            <a:avLst/>
          </a:prstGeom>
          <a:solidFill>
            <a:srgbClr val="F7E8E1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千萬不要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把自己還有別人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的祕密說出來呵！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77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14122" y="586988"/>
            <a:ext cx="103500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這些你不想公開的事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，或是你</a:t>
            </a:r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想獨處、不受打擾，就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是希望保有</a:t>
            </a:r>
            <a:r>
              <a:rPr lang="en-US" altLang="zh-TW" sz="36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波浪 13"/>
          <p:cNvSpPr/>
          <p:nvPr/>
        </p:nvSpPr>
        <p:spPr>
          <a:xfrm>
            <a:off x="3524250" y="2747738"/>
            <a:ext cx="4380738" cy="3043462"/>
          </a:xfrm>
          <a:prstGeom prst="wave">
            <a:avLst>
              <a:gd name="adj1" fmla="val 10447"/>
              <a:gd name="adj2" fmla="val 1260"/>
            </a:avLst>
          </a:prstGeom>
          <a:gradFill flip="none" rotWithShape="1">
            <a:gsLst>
              <a:gs pos="0">
                <a:schemeClr val="accent6">
                  <a:tint val="94000"/>
                  <a:satMod val="100000"/>
                  <a:lumMod val="108000"/>
                </a:schemeClr>
              </a:gs>
              <a:gs pos="50000">
                <a:schemeClr val="accent6">
                  <a:tint val="98000"/>
                  <a:shade val="100000"/>
                  <a:satMod val="100000"/>
                  <a:lumMod val="100000"/>
                </a:schemeClr>
              </a:gs>
              <a:gs pos="100000">
                <a:schemeClr val="accent6">
                  <a:shade val="72000"/>
                  <a:satMod val="120000"/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800" b="1" spc="600" dirty="0" smtClean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</a:t>
            </a:r>
            <a:endParaRPr lang="zh-TW" altLang="en-US" sz="13800" b="1" spc="600" dirty="0">
              <a:ln w="190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54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23812"/>
              </p:ext>
            </p:extLst>
          </p:nvPr>
        </p:nvGraphicFramePr>
        <p:xfrm>
          <a:off x="751438" y="1590972"/>
          <a:ext cx="9026096" cy="467702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67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4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自己知道</a:t>
                      </a:r>
                      <a:endParaRPr lang="en-US" altLang="zh-TW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就好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讓家人</a:t>
                      </a:r>
                      <a:endParaRPr lang="en-US" altLang="zh-TW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讓同學</a:t>
                      </a:r>
                      <a:endParaRPr lang="en-US" altLang="zh-TW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讓老師</a:t>
                      </a:r>
                      <a:endParaRPr lang="en-US" altLang="zh-TW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陌生人知道也</a:t>
                      </a:r>
                      <a:r>
                        <a:rPr lang="en-US" altLang="zh-TW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OK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71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71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體重或發育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日記（或聯絡簿裡的心情札記）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社群軟體的內容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自己曾發生的糗事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的密碼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53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家庭狀況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（如：經濟情形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…..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直線接點 6"/>
          <p:cNvCxnSpPr/>
          <p:nvPr/>
        </p:nvCxnSpPr>
        <p:spPr>
          <a:xfrm>
            <a:off x="751438" y="1620570"/>
            <a:ext cx="2676314" cy="81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98517" y="1997234"/>
            <a:ext cx="1353908" cy="38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隱私事項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24825" y="1678221"/>
            <a:ext cx="1455848" cy="38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保密程度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流程圖: 程序 34"/>
          <p:cNvSpPr/>
          <p:nvPr/>
        </p:nvSpPr>
        <p:spPr>
          <a:xfrm rot="677600">
            <a:off x="10540254" y="4027293"/>
            <a:ext cx="1150941" cy="1537640"/>
          </a:xfrm>
          <a:prstGeom prst="flowChartProcess">
            <a:avLst/>
          </a:prstGeom>
          <a:solidFill>
            <a:srgbClr val="F7E8E1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自己先勾選，小組再一起討論彼此的答案。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829">
            <a:off x="9849654" y="5554916"/>
            <a:ext cx="1936211" cy="9629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6182" y="249902"/>
            <a:ext cx="112944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想一想，以下這些事情你會讓誰知道？</a:t>
            </a:r>
            <a:r>
              <a:rPr lang="zh-TW" alt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（可複選）</a:t>
            </a:r>
            <a:endParaRPr lang="en-US" altLang="zh-TW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65844" y="3736986"/>
            <a:ext cx="677286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大家在意的隱私是否一樣呢？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24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84">
            <a:off x="605882" y="3877279"/>
            <a:ext cx="2755880" cy="226205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84" y="3786728"/>
            <a:ext cx="3267385" cy="253282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232">
            <a:off x="9226209" y="4087139"/>
            <a:ext cx="2151927" cy="2008819"/>
          </a:xfrm>
          <a:prstGeom prst="rect">
            <a:avLst/>
          </a:prstGeom>
          <a:effectLst>
            <a:softEdge rad="0"/>
          </a:effec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502874" y="710005"/>
          <a:ext cx="9234535" cy="2652753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{10A1B5D5-9B99-4C35-A422-299274C87663}</a:tableStyleId>
              </a:tblPr>
              <a:tblGrid>
                <a:gridCol w="9234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27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不同的人對於想保護隱私的事項與保密程度，可能會有不同的想法與做法。</a:t>
                      </a:r>
                      <a:endParaRPr lang="en-US" altLang="zh-TW" sz="4000" b="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尊重個別差異，不去揭露別人的隱私，是很重要的！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3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36036"/>
              </p:ext>
            </p:extLst>
          </p:nvPr>
        </p:nvGraphicFramePr>
        <p:xfrm>
          <a:off x="751438" y="1590972"/>
          <a:ext cx="9525170" cy="467702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15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8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自己知道</a:t>
                      </a:r>
                      <a:endParaRPr lang="en-US" altLang="zh-TW" sz="24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就好</a:t>
                      </a:r>
                      <a:endParaRPr lang="zh-TW" alt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讓家人</a:t>
                      </a:r>
                      <a:endParaRPr lang="en-US" altLang="zh-TW" sz="24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</a:t>
                      </a:r>
                      <a:endParaRPr lang="zh-TW" alt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讓同學</a:t>
                      </a:r>
                      <a:endParaRPr lang="en-US" altLang="zh-TW" sz="24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</a:t>
                      </a:r>
                      <a:endParaRPr lang="zh-TW" alt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讓老師</a:t>
                      </a:r>
                      <a:endParaRPr lang="en-US" altLang="zh-TW" sz="2400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</a:t>
                      </a:r>
                      <a:endParaRPr lang="zh-TW" alt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讓陌生人知道也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OK</a:t>
                      </a:r>
                      <a:endParaRPr lang="zh-TW" alt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71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endParaRPr lang="zh-TW" alt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71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體重或發育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18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日記（或聯絡簿裡的心情札記）</a:t>
                      </a:r>
                      <a:endParaRPr lang="zh-TW" alt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社群軟體的內容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自己曾發生的糗事</a:t>
                      </a:r>
                      <a:endParaRPr lang="zh-TW" alt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r>
                        <a:rPr lang="zh-TW" alt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的密碼</a:t>
                      </a:r>
                      <a:endParaRPr lang="zh-TW" alt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53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家庭狀況</a:t>
                      </a:r>
                      <a:endParaRPr lang="en-US" altLang="zh-TW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（如：經濟情形</a:t>
                      </a:r>
                      <a:r>
                        <a:rPr lang="en-US" altLang="zh-TW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…..</a:t>
                      </a:r>
                      <a:r>
                        <a:rPr lang="zh-TW" altLang="en-US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alt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直線接點 6"/>
          <p:cNvCxnSpPr/>
          <p:nvPr/>
        </p:nvCxnSpPr>
        <p:spPr>
          <a:xfrm>
            <a:off x="751438" y="1620570"/>
            <a:ext cx="2676314" cy="81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98517" y="1997234"/>
            <a:ext cx="1353908" cy="38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隱私事項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24825" y="1678221"/>
            <a:ext cx="1455848" cy="38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保密程度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182" y="249902"/>
            <a:ext cx="112944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隱私需要被限制嗎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4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49698" y="2607071"/>
            <a:ext cx="3996741" cy="131097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有時候，為了你的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健康，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醫生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也可以知道你的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體重（隱私被限制）。</a:t>
            </a:r>
            <a:endParaRPr lang="zh-TW" alt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62731" y="2607071"/>
            <a:ext cx="2545145" cy="131097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醫生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知道你的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體重嗎？</a:t>
            </a:r>
            <a:endParaRPr lang="zh-TW" alt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向左箭號 11"/>
          <p:cNvSpPr/>
          <p:nvPr/>
        </p:nvSpPr>
        <p:spPr>
          <a:xfrm rot="10800000">
            <a:off x="6569993" y="2864273"/>
            <a:ext cx="610715" cy="486767"/>
          </a:xfrm>
          <a:prstGeom prst="lef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71390" y="4197926"/>
            <a:ext cx="2536486" cy="149948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警察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知道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你的私訊內容嗎？</a:t>
            </a:r>
            <a:endParaRPr lang="zh-TW" alt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左箭號 15"/>
          <p:cNvSpPr/>
          <p:nvPr/>
        </p:nvSpPr>
        <p:spPr>
          <a:xfrm rot="10800000">
            <a:off x="6569993" y="4228797"/>
            <a:ext cx="610715" cy="486767"/>
          </a:xfrm>
          <a:prstGeom prst="lef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349698" y="4197926"/>
            <a:ext cx="3957363" cy="234169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有時候，為了確保國家安全或維持社會秩序，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警察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有限度的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知道某些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人私人通訊的情形（</a:t>
            </a: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隱私被限制） 。</a:t>
            </a:r>
          </a:p>
        </p:txBody>
      </p:sp>
      <p:sp>
        <p:nvSpPr>
          <p:cNvPr id="18" name="向左箭號 17"/>
          <p:cNvSpPr/>
          <p:nvPr/>
        </p:nvSpPr>
        <p:spPr>
          <a:xfrm rot="10800000">
            <a:off x="3133875" y="2864273"/>
            <a:ext cx="610715" cy="486767"/>
          </a:xfrm>
          <a:prstGeom prst="lef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左箭號 18"/>
          <p:cNvSpPr/>
          <p:nvPr/>
        </p:nvSpPr>
        <p:spPr>
          <a:xfrm rot="10800000">
            <a:off x="3129327" y="4228028"/>
            <a:ext cx="610715" cy="486767"/>
          </a:xfrm>
          <a:prstGeom prst="lef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6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685991" y="1777429"/>
          <a:ext cx="10759419" cy="47656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759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90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321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endParaRPr lang="zh-TW" altLang="en-US" sz="32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22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68154" y="336672"/>
            <a:ext cx="109763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你知道有些人（機構）因為職業的緣故，所以存有很多人的私密資料嗎？是哪些人（機構）呢？</a:t>
            </a:r>
            <a:endParaRPr lang="zh-TW" altLang="en-US" sz="4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8" y="1941027"/>
            <a:ext cx="1618218" cy="157462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16" y="1956716"/>
            <a:ext cx="1595081" cy="151691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83" y="1956716"/>
            <a:ext cx="1875985" cy="15169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72" y="1956716"/>
            <a:ext cx="1826289" cy="16132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33" y="1898578"/>
            <a:ext cx="1348574" cy="163886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6589" y="3537442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醫護人員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6219" y="3558378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司法人員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81784" y="3558378"/>
            <a:ext cx="2089925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神職人員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98051" y="3555311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54845" y="3555311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政府機構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4838" y="4365968"/>
            <a:ext cx="1962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有病人的身高、體重、疾病史等健康狀況資料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663620" y="4385802"/>
            <a:ext cx="1771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有原告與被告的訴訟資料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640080" y="4385802"/>
            <a:ext cx="1826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牧師或宮廟人員知道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信眾的告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解或問事內容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637939" y="4346683"/>
            <a:ext cx="184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有學生的成績、輔導紀錄與家庭概況等資料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473560" y="4334554"/>
            <a:ext cx="2971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如：戶政機關、警察機關、監理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機關以及稅務機關，有人民的戶籍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、犯罪紀錄、車籍、薪資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242" y="1961074"/>
            <a:ext cx="851058" cy="14105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311" y="1898578"/>
            <a:ext cx="473912" cy="407689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5" name="文字方塊 24"/>
          <p:cNvSpPr txBox="1"/>
          <p:nvPr/>
        </p:nvSpPr>
        <p:spPr>
          <a:xfrm>
            <a:off x="6342107" y="6517385"/>
            <a:ext cx="5458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剪影圖像來源：</a:t>
            </a:r>
            <a:r>
              <a:rPr lang="en-US" altLang="zh-TW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Openclipart</a:t>
            </a:r>
            <a:r>
              <a:rPr lang="en-US" altLang="zh-TW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by </a:t>
            </a:r>
            <a:r>
              <a:rPr lang="en-US" altLang="zh-TW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dominiquechappard</a:t>
            </a:r>
            <a:r>
              <a:rPr lang="zh-TW" alt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&amp; </a:t>
            </a:r>
            <a:r>
              <a:rPr lang="en-US" altLang="zh-TW" sz="1400" dirty="0" err="1">
                <a:solidFill>
                  <a:schemeClr val="bg2">
                    <a:lumMod val="60000"/>
                    <a:lumOff val="40000"/>
                  </a:schemeClr>
                </a:solidFill>
                <a:hlinkClick r:id="rId10"/>
              </a:rPr>
              <a:t>adruki</a:t>
            </a:r>
            <a:endParaRPr lang="zh-TW" altLang="en-US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1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8224</TotalTime>
  <Words>1943</Words>
  <Application>Microsoft Office PowerPoint</Application>
  <PresentationFormat>寬螢幕</PresentationFormat>
  <Paragraphs>208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Arial Unicode MS</vt:lpstr>
      <vt:lpstr>標楷體</vt:lpstr>
      <vt:lpstr>Tw Cen MT</vt:lpstr>
      <vt:lpstr>Calibri</vt:lpstr>
      <vt:lpstr>Segoe UI Black</vt:lpstr>
      <vt:lpstr>微軟正黑體</vt:lpstr>
      <vt:lpstr>新細明體</vt:lpstr>
      <vt:lpstr>Arial</vt:lpstr>
      <vt:lpstr>小水滴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尊重還是限制── 我的隱私誰決定？</dc:title>
  <dc:creator>Windows 使用者</dc:creator>
  <cp:lastModifiedBy>吳瑞元</cp:lastModifiedBy>
  <cp:revision>1349</cp:revision>
  <cp:lastPrinted>2017-08-31T15:46:53Z</cp:lastPrinted>
  <dcterms:created xsi:type="dcterms:W3CDTF">2017-08-05T06:49:11Z</dcterms:created>
  <dcterms:modified xsi:type="dcterms:W3CDTF">2017-10-23T17:19:04Z</dcterms:modified>
</cp:coreProperties>
</file>